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1" r:id="rId2"/>
    <p:sldId id="836" r:id="rId3"/>
    <p:sldId id="837" r:id="rId4"/>
    <p:sldId id="882" r:id="rId5"/>
    <p:sldId id="839" r:id="rId6"/>
    <p:sldId id="841" r:id="rId7"/>
    <p:sldId id="843" r:id="rId8"/>
    <p:sldId id="844" r:id="rId9"/>
    <p:sldId id="845" r:id="rId10"/>
    <p:sldId id="864" r:id="rId11"/>
    <p:sldId id="847" r:id="rId12"/>
    <p:sldId id="848" r:id="rId13"/>
    <p:sldId id="849" r:id="rId14"/>
    <p:sldId id="850" r:id="rId15"/>
    <p:sldId id="851" r:id="rId16"/>
    <p:sldId id="852" r:id="rId17"/>
    <p:sldId id="853" r:id="rId18"/>
    <p:sldId id="854" r:id="rId19"/>
    <p:sldId id="855" r:id="rId20"/>
    <p:sldId id="881" r:id="rId21"/>
    <p:sldId id="856" r:id="rId22"/>
    <p:sldId id="858" r:id="rId23"/>
    <p:sldId id="867" r:id="rId24"/>
    <p:sldId id="868" r:id="rId25"/>
    <p:sldId id="869" r:id="rId26"/>
    <p:sldId id="870" r:id="rId27"/>
    <p:sldId id="871" r:id="rId28"/>
    <p:sldId id="872" r:id="rId29"/>
    <p:sldId id="859" r:id="rId30"/>
    <p:sldId id="873" r:id="rId31"/>
    <p:sldId id="874" r:id="rId32"/>
    <p:sldId id="875" r:id="rId33"/>
    <p:sldId id="876" r:id="rId34"/>
    <p:sldId id="877" r:id="rId35"/>
    <p:sldId id="878" r:id="rId36"/>
    <p:sldId id="880" r:id="rId37"/>
    <p:sldId id="861" r:id="rId38"/>
    <p:sldId id="862" r:id="rId39"/>
    <p:sldId id="863" r:id="rId40"/>
    <p:sldId id="822" r:id="rId41"/>
  </p:sldIdLst>
  <p:sldSz cx="18288000" cy="10287000"/>
  <p:notesSz cx="6858000" cy="9144000"/>
  <p:embeddedFontLst>
    <p:embeddedFont>
      <p:font typeface="KoPubWorldDotum_Pro Light" panose="00000300000000000000" pitchFamily="50" charset="-127"/>
      <p:regular r:id="rId44"/>
    </p:embeddedFont>
    <p:embeddedFont>
      <p:font typeface="IBM Plex Sans KR" panose="020B0503050203000203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A0CB994-A219-3B49-B1ED-8AFD8D1D243A}">
          <p14:sldIdLst>
            <p14:sldId id="321"/>
            <p14:sldId id="836"/>
            <p14:sldId id="837"/>
            <p14:sldId id="882"/>
            <p14:sldId id="839"/>
            <p14:sldId id="841"/>
            <p14:sldId id="843"/>
            <p14:sldId id="844"/>
            <p14:sldId id="845"/>
            <p14:sldId id="864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81"/>
            <p14:sldId id="856"/>
            <p14:sldId id="858"/>
            <p14:sldId id="867"/>
            <p14:sldId id="868"/>
            <p14:sldId id="869"/>
            <p14:sldId id="870"/>
            <p14:sldId id="871"/>
            <p14:sldId id="872"/>
            <p14:sldId id="859"/>
            <p14:sldId id="873"/>
            <p14:sldId id="874"/>
            <p14:sldId id="875"/>
            <p14:sldId id="876"/>
            <p14:sldId id="877"/>
            <p14:sldId id="878"/>
            <p14:sldId id="880"/>
            <p14:sldId id="861"/>
            <p14:sldId id="862"/>
            <p14:sldId id="863"/>
            <p14:sldId id="8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60" userDrawn="1">
          <p15:clr>
            <a:srgbClr val="A4A3A4"/>
          </p15:clr>
        </p15:guide>
        <p15:guide id="2" pos="576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pos="11184" userDrawn="1">
          <p15:clr>
            <a:srgbClr val="A4A3A4"/>
          </p15:clr>
        </p15:guide>
        <p15:guide id="5" pos="1008" userDrawn="1">
          <p15:clr>
            <a:srgbClr val="A4A3A4"/>
          </p15:clr>
        </p15:guide>
        <p15:guide id="6" orient="horz" pos="1944" userDrawn="1">
          <p15:clr>
            <a:srgbClr val="A4A3A4"/>
          </p15:clr>
        </p15:guide>
        <p15:guide id="7" orient="horz" pos="2472" userDrawn="1">
          <p15:clr>
            <a:srgbClr val="A4A3A4"/>
          </p15:clr>
        </p15:guide>
        <p15:guide id="8" orient="horz" pos="2376" userDrawn="1">
          <p15:clr>
            <a:srgbClr val="A4A3A4"/>
          </p15:clr>
        </p15:guide>
        <p15:guide id="9" orient="horz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E114"/>
    <a:srgbClr val="891A1C"/>
    <a:srgbClr val="E15D5A"/>
    <a:srgbClr val="876FA4"/>
    <a:srgbClr val="78BE82"/>
    <a:srgbClr val="4CA3AA"/>
    <a:srgbClr val="08A1D3"/>
    <a:srgbClr val="093254"/>
    <a:srgbClr val="E6E0EC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1212" autoAdjust="0"/>
  </p:normalViewPr>
  <p:slideViewPr>
    <p:cSldViewPr>
      <p:cViewPr varScale="1">
        <p:scale>
          <a:sx n="48" d="100"/>
          <a:sy n="48" d="100"/>
        </p:scale>
        <p:origin x="312" y="40"/>
      </p:cViewPr>
      <p:guideLst>
        <p:guide orient="horz" pos="1560"/>
        <p:guide pos="5760"/>
        <p:guide pos="7680"/>
        <p:guide pos="11184"/>
        <p:guide pos="1008"/>
        <p:guide orient="horz" pos="1944"/>
        <p:guide orient="horz" pos="2472"/>
        <p:guide orient="horz" pos="2376"/>
        <p:guide orient="horz"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KoPubWorldDotum_Pro Light" panose="00000300000000000000" pitchFamily="50" charset="-127"/>
              <a:ea typeface="KoPubWorldDotum_Pro Light" panose="00000300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E0192-54E7-433E-A15F-BDC682744610}" type="datetimeFigureOut">
              <a:rPr lang="ko-KR" altLang="en-US" smtClean="0">
                <a:latin typeface="KoPubWorldDotum_Pro Light" panose="00000300000000000000" pitchFamily="50" charset="-127"/>
                <a:ea typeface="KoPubWorldDotum_Pro Light" panose="00000300000000000000" pitchFamily="50" charset="-127"/>
              </a:rPr>
              <a:t>2025-12-07</a:t>
            </a:fld>
            <a:endParaRPr lang="ko-KR" altLang="en-US">
              <a:latin typeface="KoPubWorldDotum_Pro Light" panose="00000300000000000000" pitchFamily="50" charset="-127"/>
              <a:ea typeface="KoPubWorldDotum_Pro Light" panose="00000300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KoPubWorldDotum_Pro Light" panose="00000300000000000000" pitchFamily="50" charset="-127"/>
              <a:ea typeface="KoPubWorldDotum_Pro Light" panose="00000300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F5849-72D5-415B-A9C5-7031BF92DA60}" type="slidenum">
              <a:rPr lang="ko-KR" altLang="en-US" smtClean="0">
                <a:latin typeface="KoPubWorldDotum_Pro Light" panose="00000300000000000000" pitchFamily="50" charset="-127"/>
                <a:ea typeface="KoPubWorldDotum_Pro Light" panose="00000300000000000000" pitchFamily="50" charset="-127"/>
              </a:rPr>
              <a:t>‹#›</a:t>
            </a:fld>
            <a:endParaRPr lang="ko-KR" altLang="en-US">
              <a:latin typeface="KoPubWorldDotum_Pro Light" panose="00000300000000000000" pitchFamily="50" charset="-127"/>
              <a:ea typeface="KoPubWorldDotum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617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fld id="{8101EE27-1894-4928-B2C5-803F75E9EA17}" type="datetimeFigureOut">
              <a:rPr lang="ko-KR" altLang="en-US" smtClean="0"/>
              <a:pPr/>
              <a:t>2025-12-07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fld id="{7C57BCBF-9569-4FA0-8C5C-8E4460CA90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72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64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6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5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67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98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8E4E-B34D-D04A-975C-321754EEECF4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2A47A-3147-9440-81E8-DDEF58A0537E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1242-9503-C24C-80A2-4A33F38524E7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C3D3-61E5-D146-B6DC-7A967117C7A2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FE2-512C-954B-A072-BD8E947E1554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CF4A-B19D-4141-BA32-F49D11623F79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FC08A-3A83-A144-877C-F0A0EF0D2E24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60CF-9555-B647-85D3-35425839CC80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A605-D57E-CD42-90C5-B86838DF2171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AA60-A85B-7148-A425-637EA46638C2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C7F1-B75C-ED4C-BE70-85FC2F14DCC3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fld id="{69A204F9-9E47-A94C-88C4-EA36BA706B73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Dotum_Pro Light" panose="00000300000000000000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Dotum_Pro Light" panose="00000300000000000000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KoPubWorldDotum_Pro Light" panose="00000300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mkproject/Causal-Reinforcement-Learning-for-Bandits-with-Confounder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04Ggq.jpg" TargetMode="External"/><Relationship Id="rId2" Type="http://schemas.openxmlformats.org/officeDocument/2006/relationships/hyperlink" Target="https://hackintoshrao.com/2017/12/12/the-exploration-exploitation-dilemma-in-multiarm-bandit-problem/;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XON…"/>
          <p:cNvSpPr txBox="1"/>
          <p:nvPr/>
        </p:nvSpPr>
        <p:spPr>
          <a:xfrm>
            <a:off x="1219200" y="3417156"/>
            <a:ext cx="16611600" cy="26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[</a:t>
            </a:r>
            <a:r>
              <a:rPr lang="ko-KR" altLang="en-US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강화 학습 기초</a:t>
            </a: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]</a:t>
            </a:r>
            <a:r>
              <a:rPr lang="ko-KR" altLang="en-US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–</a:t>
            </a:r>
            <a:r>
              <a:rPr lang="ko-KR" altLang="en-US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 기말고사 리포트 </a:t>
            </a: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[</a:t>
            </a:r>
            <a:r>
              <a:rPr lang="ko-KR" altLang="en-US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논문 결과 재연 및 파라미터 튜닝</a:t>
            </a: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]</a:t>
            </a:r>
            <a:endParaRPr lang="en-US" altLang="ko-KR" sz="6000" b="1" dirty="0"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9FF8F-000A-A349-A560-5CC1DE7296BD}"/>
              </a:ext>
            </a:extLst>
          </p:cNvPr>
          <p:cNvSpPr txBox="1"/>
          <p:nvPr/>
        </p:nvSpPr>
        <p:spPr>
          <a:xfrm>
            <a:off x="6934200" y="8514174"/>
            <a:ext cx="1074882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서강대학교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AI·SW 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대학원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|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 데이터사이언스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·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인공지능학과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| 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김용민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(A70045)</a:t>
            </a:r>
            <a:endParaRPr lang="ko-KR" altLang="en-US" sz="2000" b="1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DF6FE67-9D9D-AF44-A0B4-A553B42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356E87-4ABC-3143-AA40-FC6D6B6B9D4B}"/>
              </a:ext>
            </a:extLst>
          </p:cNvPr>
          <p:cNvSpPr/>
          <p:nvPr/>
        </p:nvSpPr>
        <p:spPr>
          <a:xfrm>
            <a:off x="-17929" y="-38100"/>
            <a:ext cx="18323857" cy="515525"/>
          </a:xfrm>
          <a:prstGeom prst="rect">
            <a:avLst/>
          </a:prstGeom>
          <a:solidFill>
            <a:srgbClr val="89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F42B84-84E0-E142-8B54-3DE8088940BA}"/>
              </a:ext>
            </a:extLst>
          </p:cNvPr>
          <p:cNvSpPr/>
          <p:nvPr/>
        </p:nvSpPr>
        <p:spPr>
          <a:xfrm>
            <a:off x="-17929" y="9809574"/>
            <a:ext cx="18323857" cy="515526"/>
          </a:xfrm>
          <a:prstGeom prst="rect">
            <a:avLst/>
          </a:prstGeom>
          <a:solidFill>
            <a:srgbClr val="89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74A7F-9192-F94C-B098-2281C7C9E30F}"/>
              </a:ext>
            </a:extLst>
          </p:cNvPr>
          <p:cNvSpPr txBox="1"/>
          <p:nvPr/>
        </p:nvSpPr>
        <p:spPr>
          <a:xfrm>
            <a:off x="1219200" y="8514174"/>
            <a:ext cx="289560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담당 교수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:</a:t>
            </a:r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 소정민 교수님</a:t>
            </a:r>
            <a:endParaRPr lang="ko-KR" altLang="en-US" sz="2000" b="1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30822C-C3B5-CF4E-BC61-738CEAA053AB}"/>
              </a:ext>
            </a:extLst>
          </p:cNvPr>
          <p:cNvSpPr/>
          <p:nvPr/>
        </p:nvSpPr>
        <p:spPr>
          <a:xfrm>
            <a:off x="1219200" y="6201908"/>
            <a:ext cx="9591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논문명</a:t>
            </a:r>
            <a:r>
              <a:rPr lang="en-US" altLang="ko-KR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Reinforcement Learning for Bandits with Unobserved Confounders </a:t>
            </a:r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lang="en-US" altLang="ko-KR" sz="2000" dirty="0">
              <a:solidFill>
                <a:srgbClr val="848787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           </a:t>
            </a:r>
            <a:r>
              <a:rPr lang="en-US" altLang="ko-KR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비관측 교란 요인을 가진 </a:t>
            </a:r>
            <a:r>
              <a:rPr lang="ko-KR" altLang="en-US" sz="2000" dirty="0" err="1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문제를 위한 인과 </a:t>
            </a:r>
            <a:r>
              <a:rPr lang="ko-KR" altLang="en-US" sz="2000" dirty="0" err="1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r>
              <a:rPr lang="en-US" altLang="ko-KR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sz="2000" dirty="0">
              <a:solidFill>
                <a:srgbClr val="848787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pic>
        <p:nvPicPr>
          <p:cNvPr id="11" name="Picture 2" descr="서강대학교 로고">
            <a:extLst>
              <a:ext uri="{FF2B5EF4-FFF2-40B4-BE49-F238E27FC236}">
                <a16:creationId xmlns:a16="http://schemas.microsoft.com/office/drawing/2014/main" id="{62C478B2-A18C-0846-9D78-1FC35D94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312" y="495300"/>
            <a:ext cx="2418288" cy="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82B6C1-7907-EF75-1CD4-A11D38CAFB1D}"/>
              </a:ext>
            </a:extLst>
          </p:cNvPr>
          <p:cNvSpPr/>
          <p:nvPr/>
        </p:nvSpPr>
        <p:spPr>
          <a:xfrm>
            <a:off x="1219200" y="7138285"/>
            <a:ext cx="13177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Github Page Link:</a:t>
            </a:r>
            <a:r>
              <a:rPr lang="ko-KR" altLang="en-US" sz="200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200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hlinkClick r:id="rId3"/>
              </a:rPr>
              <a:t>https://github.com/ymkproject/Causal-Reinforcement-Learning-for-Bandits-with-Confounders</a:t>
            </a:r>
            <a:r>
              <a:rPr lang="en-US" altLang="ko-KR" sz="200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lang="en" altLang="ko-KR" sz="2000" dirty="0">
              <a:solidFill>
                <a:srgbClr val="848787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4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69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이진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(Binary)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변수 모델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수학으로 편향을 바로잡기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해결할 문제 다시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Recap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4811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(Y)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모두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값을 갖는 가장 단순한 모델입니다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난관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환경과 타겟 환경의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분포가 달라서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소스에서 학습한 정책이 타겟에서 실패하는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발생합니다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4550398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접근법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셜록 홈즈처럼 추리하기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알고리즘의 접근법은 매우 직관적입니다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우리가 직접 볼 수 있는 데이터의 변화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단서로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볼 수 없는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변화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역으로 추리해내는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변수 정의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관찰 불가한 환경의 진짜 상태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실력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X'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현상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때문에 발생하는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가능한 데이터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스스로 고른 난이도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우리의 행동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보고 우리가 내리는 최종 의사결정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AI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제공하는 난이도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원리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4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 추론 과정</a:t>
            </a:r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미리 수행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무엇을 하는가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환경에서 숨은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어떤 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일으키는지에 대한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법칙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($P(X'|Z)$)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학습한다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결과물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 있는 정보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실력이 보통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(Z=0)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(X'=1)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선택할 확률은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실력이 좋음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(Z=1)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(X'=1)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선택할 확률은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80%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수행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무엇을 하는가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타겟 환경에서 어떤 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얼마나 자주 일어나는지 데이터를 수집한다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결과물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 알게 된 정보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이곳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 선택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(X'=1)'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관찰된다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계산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무엇을 하는가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단계에서 학습한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알려진 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'(10%, 80%)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단계에서 관찰한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새로운 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'(30%)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방정식에 대입하여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전체 비율을 계산한다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 과정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 선택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나타나는 것은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내가 아는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80%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법칙에 따르면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환경에는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실력 좋음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(Z=1)'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숨은 원인이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25%(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정확히는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28.6%)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밖에 없기 때문이다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라고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P*(Z)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밝혀낸다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정확한 계산 방법은 뒷장에서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정책 보정 및 결정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(Policy Correction &amp; Decision)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무엇을 하는가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단계에서 알아낸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비율과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 관찰된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현재의 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종합하여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 해야 할 최선의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타겟 환경에 최적화된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수행한다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289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6764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방정식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변수 분포 추정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8.1)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                  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참고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 논문의 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8.2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에는 분모가 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'+'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표기되어 있으나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증명 과정에 따라 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'-'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맞는 표현이므로 이를 따릅니다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.)</a:t>
            </a:r>
            <a:endParaRPr lang="en-US" altLang="ko-KR" sz="1600" b="1" i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수식의 논리적 의미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관찰된 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(P∗(X′=1))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환경의 숨겨진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(P∗(Z=1))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소스에서 가져온 인과 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(P(X′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∣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조합으로 이루어져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따라서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이미 아는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수식에 대입하면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유일한 미지수인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원인의 비율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역으로 정확히 계산해낼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이처럼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단순하지만 강력한 수학적 원리를 통해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데이터의 편향을 제거하고 타겟 환경에 최적화된 의사결정을 내립니다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하지만 현실 세계의 변수들은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로만 되어있지 않고 훨씬 더 복잡합니다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장에서는 더 현실적인 문제에 도전하는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살펴보겠습니다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714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핵심 수식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숨은 요인을 계산하는가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Recap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4811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우리는 관찰 가능한 단서로 보이지 않는 원인을 추론한다고 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과정은 막연한 짐작이 아닌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다음과 같은 명확한 수학 방정식으로 이루어집니다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1E5DF41-4702-EE44-BF53-7A3D62CBE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40543"/>
              </p:ext>
            </p:extLst>
          </p:nvPr>
        </p:nvGraphicFramePr>
        <p:xfrm>
          <a:off x="1470732" y="4290060"/>
          <a:ext cx="15363767" cy="2834640"/>
        </p:xfrm>
        <a:graphic>
          <a:graphicData uri="http://schemas.openxmlformats.org/drawingml/2006/table">
            <a:tbl>
              <a:tblPr/>
              <a:tblGrid>
                <a:gridCol w="1589405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3874063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4892993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  <a:gridCol w="5007306">
                  <a:extLst>
                    <a:ext uri="{9D8B030D-6E8A-4147-A177-3AD203B41FA5}">
                      <a16:colId xmlns:a16="http://schemas.microsoft.com/office/drawing/2014/main" val="3477215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구성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어떻게 알 수 있는가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비유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462721">
                <a:tc>
                  <a:txBody>
                    <a:bodyPr/>
                    <a:lstStyle/>
                    <a:p>
                      <a:r>
                        <a:rPr lang="en" b="1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P∗(Z=</a:t>
                      </a:r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1)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[</a:t>
                      </a:r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 싶은 것</a:t>
                      </a:r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]</a:t>
                      </a:r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타겟 환경의 숨은 요인</a:t>
                      </a:r>
                      <a:r>
                        <a:rPr lang="en-US" altLang="ko-KR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(Z=1)</a:t>
                      </a:r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의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방정식을 통해 계산해낼 </a:t>
                      </a:r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미지수</a:t>
                      </a:r>
                      <a:endParaRPr lang="ko-KR" altLang="en-US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"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게임 서버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에는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실력 좋은 유저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가 몇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%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나 있을까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?"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462721">
                <a:tc>
                  <a:txBody>
                    <a:bodyPr/>
                    <a:lstStyle/>
                    <a:p>
                      <a:r>
                        <a:rPr lang="en" b="1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P∗(X′=</a:t>
                      </a:r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1)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[</a:t>
                      </a:r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아는 것 </a:t>
                      </a:r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1: </a:t>
                      </a:r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타겟의 관찰값</a:t>
                      </a:r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]</a:t>
                      </a:r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타겟 환경에서 행동</a:t>
                      </a:r>
                      <a:r>
                        <a:rPr lang="en-US" altLang="ko-KR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(X'=1)</a:t>
                      </a:r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선택된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 환경의 로그 데이터를 직접 관찰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하여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"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실제 서비스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보니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유저들이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어려운 난이도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선택하는 비율이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30%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809762">
                <a:tc>
                  <a:txBody>
                    <a:bodyPr/>
                    <a:lstStyle/>
                    <a:p>
                      <a:pPr algn="l"/>
                      <a:r>
                        <a:rPr lang="pt" altLang="ko-KR" b="1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P</a:t>
                      </a:r>
                      <a:r>
                        <a:rPr lang="pt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pt" altLang="ko-KR" b="1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</a:t>
                      </a:r>
                      <a:r>
                        <a:rPr lang="pt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'=1|Z=0)</a:t>
                      </a:r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  <a:r>
                        <a:rPr lang="pt" altLang="ko-KR" b="1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P</a:t>
                      </a:r>
                      <a:r>
                        <a:rPr lang="pt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pt" altLang="ko-KR" b="1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</a:t>
                      </a:r>
                      <a:r>
                        <a:rPr lang="pt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'=1|Z=1)</a:t>
                      </a:r>
                      <a:endParaRPr lang="ko-KR" altLang="en-US" b="1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[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아는 것 </a:t>
                      </a:r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2: 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소스의 인과법칙</a:t>
                      </a:r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]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입니다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이것은 숨은 요인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(Z)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의 값에 따라 행동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(X')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선택될 조건부 확률을 의미합니다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</a:t>
                      </a:r>
                      <a:endParaRPr lang="ko-KR" altLang="en-US" b="1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소스 환경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실험실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에서 충분한 실험을 통해 학습한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‘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불변의 인과 법칙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’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입니다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지식은 환경이 변해도 바뀌지 않는다고 가정하고 타겟 환경으로 그대로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‘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전이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’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시킵니다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</a:t>
                      </a:r>
                      <a:endParaRPr lang="ko-KR" altLang="en-US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"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미리 학습한 인과 법칙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: 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보통 실력 유저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는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10%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확률로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 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실력 좋은 유저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는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80%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확률로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어려운 난이도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선택한다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."</a:t>
                      </a:r>
                      <a:endParaRPr lang="ko-KR" altLang="en-US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  <p:pic>
        <p:nvPicPr>
          <p:cNvPr id="9" name="그래픽 8">
            <a:extLst>
              <a:ext uri="{FF2B5EF4-FFF2-40B4-BE49-F238E27FC236}">
                <a16:creationId xmlns:a16="http://schemas.microsoft.com/office/drawing/2014/main" id="{F2676C54-463A-824D-9C5C-1501BCC2C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1300" y="3166481"/>
            <a:ext cx="10735500" cy="681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96EB29-81EE-4F40-AA5F-27F6C180BB83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2E8B1CAC-CB90-3146-B19E-C57E6459277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4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676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현실적인 문제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 프록시 변수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현실 세계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우리가 다루는 데이터는 훨씬 복잡합니다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관찰하는 데이터도 단순한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0/1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값이 아닙니다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(Proxy)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변수 개념 도입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우리는 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자체를 직접 볼 수는 없지만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영향을 받아 나타나는 여러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대리 지표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(Proxy)’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관찰할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직관적인 예시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(Z,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한 사람의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사회경제적 지위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직접 측정 불가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 변수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그 사람의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연속형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)’, 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교육 수준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범주형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)’, 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거주지 우편번호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범주형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)’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등 우리가 실제로 수집할 수 있는 다양한 데이터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새로운 도전 과제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이처럼 복잡하고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여러 종류의 데이터가 섞인 고차원의 프록시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핵심적인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추론해낼 수 있을까요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단순한 방정식만으로는 이 문제를 풀 수 없습니다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그래서 논문은 강력한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모델을 해결사로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등판시킵니다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해결책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변이형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오토인코더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(Variational Autoencoder, VAE)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도입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핵심 아이디어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고차원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속에 숨어있는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핵심 특징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추출하는 데 탁월한 능력을 가진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사용합니다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복잡한 데이터의 패턴을 스스로 학습하여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원하는 숨은 요인의 분포를 효과적으로 추정해 줍니다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바로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모델을 인과 추론 프레임워크에 독창적으로 결합한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그렇다면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란 정확히 무엇이고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이 문제를 해결하는지 다음 장에서부터 자세히 알아보겠습니다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86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(Proxy)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복잡한 현실을 위한 </a:t>
            </a:r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접근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명확한 한계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4811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본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매우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명쾌하지만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치명적인 한계가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바로 모든 변수가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극도로 단순화된 세상에서만 작동한다는 점입니다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CD4C0-70C3-C642-B553-C5968B252350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6" name="직선 연결선 11">
            <a:extLst>
              <a:ext uri="{FF2B5EF4-FFF2-40B4-BE49-F238E27FC236}">
                <a16:creationId xmlns:a16="http://schemas.microsoft.com/office/drawing/2014/main" id="{E06C8ED0-72FD-A441-ACE7-324121E2F36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11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125F5F-92C6-E941-A84C-C18A04D4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25" y="2948310"/>
            <a:ext cx="5368077" cy="24999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676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두 가지 핵심 엔진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인코더와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(Encoder):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압축하고 요약하기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고차원의 복잡한 입력 데이터를 받아서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데이터의 가장 중요한 핵심 특징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(Latent Variable)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남기고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압축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역할을 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긴 책 한 권을 읽고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책의 핵심 주제와 줄거리를 몇 문장으로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것과 같습니다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바로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잠재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(Latent Variable)’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 자료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고양이 사진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] →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→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털이 많음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귀가 뾰족함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수염이 있음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"] 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특징 벡터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(Decoder):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요약본으로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복원하기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인코더가 만든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잠재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만을 보고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원래의 고차원 데이터를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하거나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재구성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역할을 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다른 사람이 쓴 책의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읽고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내용을 바탕으로 원래 책이 어떤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내용이었을지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상상해서 다시 써보는 것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같습니다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 자료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털이 많음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귀가 뾰족함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수염이 있음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"] →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→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원본과 비슷한 고양이 사진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어떻게 학습할까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	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잘하고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도 잘하도록 동시에 훈련됩니다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과정에서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데이터의 본질적인 특징이 무엇인지 스스로 학습하게 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정리하자면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복잡한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속에서 핵심 특징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추출해내는 강력한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도구입니다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이제 이 논문이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구조를 얼마나 독창적으로 활용하여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추정하는지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기발한 아이디어를 다음 슬라이드에서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03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란 무엇일까요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- 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요약의 달인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AI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5878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는 이름은 복잡해 보이지만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그 본질은 우리가 일상적으로 하는 일과 매우 비슷합니다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바로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‘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핵심만 남기고 요약했다가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그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요약본을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 보고 원본을 복원하는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 작업입니다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5E02B-32B1-B14A-99C6-42F733D90997}"/>
              </a:ext>
            </a:extLst>
          </p:cNvPr>
          <p:cNvSpPr/>
          <p:nvPr/>
        </p:nvSpPr>
        <p:spPr>
          <a:xfrm>
            <a:off x="10210800" y="9330035"/>
            <a:ext cx="717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https://</a:t>
            </a:r>
            <a:r>
              <a:rPr lang="en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medium.com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en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curg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/pro-</a:t>
            </a:r>
            <a:r>
              <a:rPr lang="en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vlae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en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-%EA%B3%84%EC%B8%B5%EC%A0%81-%EC%A0%90%EC%A7%84%EC%A0%81-a753976eeec8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E39CE-B00F-8947-8BCB-562C8E666C26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9617B94-B815-8E45-863B-9F5545B09CC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4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05100"/>
            <a:ext cx="128016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Part 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(Inference)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최적의 행동을 결정하는 흐름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실시간으로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 순간 일어나는 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 관찰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(Observe W):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현재 상태의 고차원 프록시 변수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관찰합니다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접속한 유저의 소득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거주지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연령 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추론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(Infer Z):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학습된 인코더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(Encoder)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관찰된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입력하여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 상황의 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추론합니다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 가치 계산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(Calculate Q-value):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소스에서 전이된 행동 가치 함수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(Q)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각 행동과 함께 입력합니다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통해 각 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(arm)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선택했을 때의 기대 보상 값을 계산합니다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 선택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(Select Action):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계산된 기대 보상이 가장 높은 최적의 행동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최종적으로 선택하여 수행합니다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Part 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(Train)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추론기를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더 똑똑하게 만드는 흐름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백그라운드에서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데이터가 쌓이면서 주기적으로 일어나는 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저장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(Store in Buffer):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과정에서 관찰했던 프록시 변수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리플레이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버퍼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(Replay Buffer)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데이터 저장소에 차곡차곡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쌓아둡니다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리플레이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버퍼는 과거에 관찰된 데이터 포인트를 저장하는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FIFO(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선입선출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큐입니다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미니배치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샘플링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(Sample Minibatch):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리플레이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버퍼에 쌓인 과거 데이터들 중에서 무작위로 한 묶음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(Minibatch)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꺼내옵니다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 업데이트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(Update Encoder):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꺼내온 데이터 묶음을 이용해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훈련시킵니다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인코더가 추론한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고정된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에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넣었을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원래의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가장 비슷하게 복원되도록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인코더의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파라미터만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업데이트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과정을 반복할수록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인코더는 타겟 환경의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보고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점점 더 정확하게 추론하는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 추론 전문가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이처럼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실시간 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백그라운드 학습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두 개의 축이 동시에 돌아가면서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환경에 점진적으로 적응하고 성능을 향상시킵니다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지금까지 이 논문이 제안한 두 가지 핵심 해결책을 모두 살펴보았습니다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장에서는 이 알고리즘들이 실제로 얼마나 효과가 있었는지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구체적인 실험 결과를 통해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전체 아키텍처 및 동작 흐름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아이디어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1992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설명한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반쪽짜리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아이디어는 다음과 같은 전체 시스템 안에서 작동합니다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시스템은 크게 두 부분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즉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실시간으로 최적의 행동을 결정하는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(Inference)'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뒤에서 조용히 모델을 더 똑똑하게 만드는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(Train)'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 나뉩니다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pic>
        <p:nvPicPr>
          <p:cNvPr id="6145" name="Picture 1" descr="page38image55136944">
            <a:extLst>
              <a:ext uri="{FF2B5EF4-FFF2-40B4-BE49-F238E27FC236}">
                <a16:creationId xmlns:a16="http://schemas.microsoft.com/office/drawing/2014/main" id="{BB738926-7272-6C41-AB58-8942E727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614" y="1783608"/>
            <a:ext cx="4373663" cy="46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1A93C2-698F-5346-901C-6E8163371711}"/>
              </a:ext>
            </a:extLst>
          </p:cNvPr>
          <p:cNvSpPr/>
          <p:nvPr/>
        </p:nvSpPr>
        <p:spPr>
          <a:xfrm>
            <a:off x="15408215" y="6634694"/>
            <a:ext cx="24225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본 논문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38p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8.2.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E815F-E33C-4B44-9654-0070977A8980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30542B9-7846-8749-8864-3FCE5326FF4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6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3030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실험 환경 설정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(Experimental Setup)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기본 환경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개의 팔을 가진 베르누이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성공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실패만 존재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설정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숨겨진 규칙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값을 갖는 교란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변수의 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(P(Z))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소스와 타겟 환경에서 서로 다르게 설정됩니다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소스에서는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Z=1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확률이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90%,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타겟에서는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50%).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 함수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보상은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에이전트의 행동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XOR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결정됩니다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XOR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의미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최적의 행동은 항상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반대 값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(Z=0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X=1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정답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Z=1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X=0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정답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볼 수 없으므로 이 정답을 직접 알 수는 없습니다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비교 대상 알고리즘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실험에서는 제안 모델의 우수성을 입증하기 위해 다음과 같은 비교 대상 알고리즘들과 성능을 비교합니다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 지표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(Evaluation Metric)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누적 후회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(Cumulative Regret):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시간이 지남에 따라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 순간 최선의 선택을 했을 때 대비 얼마나 많은 손실을 보았는가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?”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나타내는 지표입니다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완만하게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그려질수록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기울기가 낮을수록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똑똑한 알고리즘임을 의미함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이제 실험의 규칙과 비교 대상 알고리즘들을 모두 소개했습니다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슬라이드에서 실제 경기 결과를 그래프와 함께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771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검증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정말 부정적 전이를 피할 수 있는가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0195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실험 및 결과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590800" y="382399"/>
            <a:ext cx="153885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4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실험의 목표 </a:t>
            </a:r>
            <a:r>
              <a:rPr lang="en-US" altLang="ko-KR" b="1" dirty="0"/>
              <a:t>(</a:t>
            </a:r>
            <a:r>
              <a:rPr lang="en" altLang="ko-KR" b="1" dirty="0"/>
              <a:t>Objective)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1992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실험의 목표는 명확합니다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Agent)'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소스와 타겟의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변수 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다를 때 발생하는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현상을 실제로 방어할 수 있는지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데이터로 검증하는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17B03AD-E599-D84C-8902-093993823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32765"/>
              </p:ext>
            </p:extLst>
          </p:nvPr>
        </p:nvGraphicFramePr>
        <p:xfrm>
          <a:off x="1295400" y="5659232"/>
          <a:ext cx="11734800" cy="1801407"/>
        </p:xfrm>
        <a:graphic>
          <a:graphicData uri="http://schemas.openxmlformats.org/drawingml/2006/table">
            <a:tbl>
              <a:tblPr/>
              <a:tblGrid>
                <a:gridCol w="1239237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1884963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제안 모델</a:t>
                      </a:r>
                      <a:endParaRPr lang="ko-KR" altLang="en-US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Causal Agent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논문에서 제안한 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 </a:t>
                      </a:r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1.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전이 공식을 사용해 정책을 보정함</a:t>
                      </a:r>
                      <a:endParaRPr lang="en-US" altLang="ko-KR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단순 전이 모델</a:t>
                      </a:r>
                      <a:endParaRPr lang="ko-KR" altLang="en-US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CUCB- / CTS-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소스 환경에서 학습한 지식을 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아무런 보정 없이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타겟 환경에 그대로 적용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부정적 전이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겪을 것으로 예상되는 핵심 비교군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415215">
                <a:tc>
                  <a:txBody>
                    <a:bodyPr/>
                    <a:lstStyle/>
                    <a:p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표준 모델</a:t>
                      </a:r>
                      <a:endParaRPr lang="ko-KR" altLang="en-US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CUCB / CTS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아무런 사전 지식 없이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 환경에서 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처음부터 학습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을 시작하는 일반적인 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밴딧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알고리즘</a:t>
                      </a:r>
                      <a:endParaRPr lang="en-US" altLang="ko-KR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76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1485900"/>
            <a:ext cx="944880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분석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전이의 함정 확인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소제목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 방법들의 실패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잘못된 지식은 독이다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분석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그래프를 보면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학습한 지식을 그대로 적용한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 전이 모델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(CTS-, CUCB-)'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후회 그래프가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가파르게 계속해서 상승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것을 볼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이것이 바로 우리가 우려했던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현상이 실제로 나타난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환경의 편향된 지식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'Z=1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경우가 많으니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X=0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정답일 거야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분포가 달라진 타겟 환경에서는 오히려 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(Poison)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되어 잘못된 행동을 계속 반복하게 만들었습니다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결론적으로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모델들은 스스로 오류를 수정하지 못하고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학습에 완전히 실패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분석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모델의 우수성 입증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소제목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성공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“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환경의 차이를 감지하고 적응하다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분석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'Causal Agent'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후회 그래프는 초반의 짧은 탐색 구간 이후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매우 낮고 완만하게 유지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되는 것을 확인할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소스와 타겟 환경의 차이점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분포의 차이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성공적으로 감지하고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이용해 자신의 정책을 올바르게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했음을 의미합니다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전이의 함정에 빠지지 않고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 맞는 최적의 행동을 안정적으로 찾아가고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실험은 단순한 이진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(Binary)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환경에서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기반의 접근법이 명확한 우월성을 가짐을 보여줍니다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그렇다면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복잡하고 현실적인 고차원 데이터 환경에서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사용한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과연 어땠을지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다음 슬라이드에서 그 결과를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결과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전이의 함정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그리고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성공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EB9206-7955-2A47-85B9-B391438B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457" y="2411370"/>
            <a:ext cx="7303643" cy="55515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D8BFC43-6502-7040-8694-92A24E2A8981}"/>
              </a:ext>
            </a:extLst>
          </p:cNvPr>
          <p:cNvSpPr/>
          <p:nvPr/>
        </p:nvSpPr>
        <p:spPr>
          <a:xfrm>
            <a:off x="14134429" y="7848231"/>
            <a:ext cx="3429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</a:t>
            </a:r>
            <a:r>
              <a:rPr lang="en-US" altLang="ko-KR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시간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(Time / Steps)</a:t>
            </a:r>
          </a:p>
          <a:p>
            <a:r>
              <a:rPr lang="en-US" altLang="ko-KR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</a:t>
            </a:r>
            <a:r>
              <a:rPr lang="ko-KR" altLang="en-US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</a:t>
            </a:r>
            <a:r>
              <a:rPr lang="en-US" altLang="ko-KR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누적 후회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(Cumulative Regret) -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그래프가 낮고 </a:t>
            </a:r>
            <a:r>
              <a:rPr lang="ko-KR" altLang="en-US" sz="12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완만할수록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우수한 </a:t>
            </a:r>
            <a:r>
              <a:rPr lang="ko-KR" altLang="en-US" sz="12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성능임</a:t>
            </a:r>
            <a:endParaRPr lang="ko-KR" altLang="en-US" sz="12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4D5FFF-4FE5-0942-99A2-4FAE496F0501}"/>
              </a:ext>
            </a:extLst>
          </p:cNvPr>
          <p:cNvSpPr/>
          <p:nvPr/>
        </p:nvSpPr>
        <p:spPr>
          <a:xfrm>
            <a:off x="10336657" y="1943100"/>
            <a:ext cx="7036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상황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아래 그래프는 이 논문의 핵심 문제 상황을 그대로 보여줍니다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즉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환경과 타겟 환경의 숨은 요인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분포가 서로 다른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현실적인 상황입니다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예를 들어 소스에는 숙련 유저가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90%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였는데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타겟에는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50%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경우 같이 서로 다른 상황을 말합니다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sz="12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11A32-43EB-DA4E-B90F-A01B46155D3D}"/>
              </a:ext>
            </a:extLst>
          </p:cNvPr>
          <p:cNvSpPr txBox="1"/>
          <p:nvPr/>
        </p:nvSpPr>
        <p:spPr>
          <a:xfrm>
            <a:off x="571289" y="184560"/>
            <a:ext cx="20195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실험 및 결과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56CB3D6-4A54-F946-A36C-B121BDE2A0C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590800" y="382399"/>
            <a:ext cx="153885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4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30302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어려워진 실험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(Advanced Setup)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이전 실험과 달리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변수들이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0/1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아닌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연속적이고 고차원적인 값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갖도록 설정하여 현실의 복잡성을 모방했습니다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도전 과제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(The Core Challenge):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이번에도 핵심은 소스와 타겟의 숨은 요인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분포를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극적으로 다르게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설정하는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평균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정규분포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(N(20,1))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따름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항상 양수일 확률이 매우 높음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평균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정규분포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(N(0,3))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따름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양수일 수도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음수일 수도 있음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새로운 경쟁자들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(The Competitors)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이번에는 더 강력한 베이스라인 알고리즘과 성능을 비교합니다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과연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기반의 제안 모델은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이처럼 정보가 불완전하고 복잡한 상황에서 강력한 경쟁자인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상대로 어떤 성능을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보였을까요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다음 슬라이드에서 그 결과를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732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검증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복잡한 현실에서도 통할까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4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실험의 목표 </a:t>
            </a:r>
            <a:r>
              <a:rPr lang="en-US" altLang="ko-KR" b="1" dirty="0"/>
              <a:t>(</a:t>
            </a:r>
            <a:r>
              <a:rPr lang="en" altLang="ko-KR" b="1" dirty="0"/>
              <a:t>Objective)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2036097"/>
            <a:ext cx="1522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단순한 환경에서 효과가 있음을 확인했으니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이제 더 현실적이고 어려운 문제에 도전합니다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실험의 목표는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고차원의 복잡한 데이터 속에서도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이용한 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Agent)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효과적으로 숨은 요인을 추론하고 최적의 정책을 찾을 수 있는지 검증하는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17B03AD-E599-D84C-8902-093993823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65097"/>
              </p:ext>
            </p:extLst>
          </p:nvPr>
        </p:nvGraphicFramePr>
        <p:xfrm>
          <a:off x="1166571" y="3426561"/>
          <a:ext cx="8587029" cy="1488339"/>
        </p:xfrm>
        <a:graphic>
          <a:graphicData uri="http://schemas.openxmlformats.org/drawingml/2006/table">
            <a:tbl>
              <a:tblPr/>
              <a:tblGrid>
                <a:gridCol w="1564005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2451024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구분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실험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 (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실험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2 (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2)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숨은 요인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en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Z)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0 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또는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 (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이진형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실수 값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연속형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 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정규분포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관찰 데이터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0 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또는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 (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수동적 행동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X′)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5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차원의 실수 벡터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프록시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W)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41521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보상 규칙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Z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와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의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XOR 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관계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Z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가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0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보다 큰가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/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작은가에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따라 정답이 바뀜</a:t>
                      </a: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60BE68-0280-BF4A-B33F-26F460B8B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79519"/>
              </p:ext>
            </p:extLst>
          </p:nvPr>
        </p:nvGraphicFramePr>
        <p:xfrm>
          <a:off x="1166571" y="7236561"/>
          <a:ext cx="12090718" cy="1488339"/>
        </p:xfrm>
        <a:graphic>
          <a:graphicData uri="http://schemas.openxmlformats.org/drawingml/2006/table">
            <a:tbl>
              <a:tblPr/>
              <a:tblGrid>
                <a:gridCol w="1564005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9069388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종류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설명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제안 모델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Causal Agent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논문에서 제안한 알고리즘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2. VAE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사용하여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Z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추론함</a:t>
                      </a:r>
                      <a:endParaRPr lang="en-US" altLang="ko-KR" dirty="0">
                        <a:effectLst/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단순 전이 모델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LinUCB-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소스 환경에서 학습한 </a:t>
                      </a:r>
                      <a:r>
                        <a:rPr lang="en-US" altLang="ko-KR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LinUCB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모델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'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부정적 전이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겪을 것으로 예상됨</a:t>
                      </a:r>
                      <a:endParaRPr lang="en-US" altLang="ko-KR" dirty="0">
                        <a:effectLst/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41521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표준 모델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LinUCB</a:t>
                      </a:r>
                      <a:endParaRPr lang="en" dirty="0">
                        <a:effectLst/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5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차원의 프록시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(W)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문맥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(Context)'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으로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활용하는 강력한 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밴딧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알고리즘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타겟에서 처음부터 학습</a:t>
                      </a:r>
                      <a:endParaRPr lang="en-US" altLang="ko-KR" dirty="0">
                        <a:effectLst/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1B200E7-B4BE-5445-A983-6C9FA1935479}"/>
              </a:ext>
            </a:extLst>
          </p:cNvPr>
          <p:cNvSpPr txBox="1"/>
          <p:nvPr/>
        </p:nvSpPr>
        <p:spPr>
          <a:xfrm>
            <a:off x="571289" y="184560"/>
            <a:ext cx="20195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실험 및 결과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344A6AC6-2AC5-4B4A-A271-9FAEA076647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590800" y="382399"/>
            <a:ext cx="153885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1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933700"/>
            <a:ext cx="1074420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분석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또다시 확인된 부정적 전이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소제목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가장 먼저 탈락한 단순 전이 모델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분석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환경의 지식을 그대로 가져온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모델의 후회가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가장 가파르게 치솟는 것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볼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소스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평균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=20)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학습된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항상 양수일 것이다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강한 편견이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평균이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타겟 환경에서는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완전히 잘못된 예측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 이어졌기 때문입니다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결과는 복잡한 환경일수록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전이의 위험이 훨씬 더 치명적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것을 명확히 보여줍니다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분석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vs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강력한 베이스라인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소제목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강력한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상대로 승리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분석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중요한 비교는 제안 모델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강력한 표준 모델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대결입니다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그래프에서 볼 수 있듯이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후회 그래프 기울기가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보다 훨씬 완만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이것은 매우 중요한 결과입니다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차원의 프록시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보고 최선을 다해 학습하지만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이면의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무엇인지는 이해하지 못합니다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통해 복잡한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속에 숨겨진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차원의 핵심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성공적으로 추론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해내고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바탕으로 더 정확하고 안정적인 의사결정을 내렸습니다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모델은 단순히 부정적 전이를 피하는 것을 넘어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정보가 불완전하고 복잡한 환경에서도 처음부터 학습하는 강력한 베이스라인 모델보다 더 뛰어난 성능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보였습니다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지금까지 논문이 제안한 두 알고리즘의 이론적 우수성을 실제 데이터로 모두 확인했습니다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장에서는 과제 요건에 따라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제가 직접 이 논문의 핵심 아이디어를 구현해 본 과정과 그 결과를 요약하여 보여드리겠습니다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80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결과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복잡한 환경에서도 빛난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압도적 성능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4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실험의 목표 </a:t>
            </a:r>
            <a:r>
              <a:rPr lang="en-US" altLang="ko-KR" b="1" dirty="0"/>
              <a:t>(</a:t>
            </a:r>
            <a:r>
              <a:rPr lang="en" altLang="ko-KR" b="1" dirty="0"/>
              <a:t>Objective)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2036097"/>
            <a:ext cx="10163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단순한 환경에서 효과가 있음을 확인했으니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이제 더 현실적이고 어려운 문제에 도전합니다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실험의 목표는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고차원의 복잡한 데이터 속에서도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이용한 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Agent)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효과적으로 숨은 요인을 추론하고 최적의 정책을 찾을 수 있는지 검증하는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D10A6F-C749-5341-A08B-76646A8B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41" y="1372250"/>
            <a:ext cx="6453388" cy="37712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294E4B-EF93-3042-A284-924AB7BDD258}"/>
              </a:ext>
            </a:extLst>
          </p:cNvPr>
          <p:cNvSpPr/>
          <p:nvPr/>
        </p:nvSpPr>
        <p:spPr>
          <a:xfrm>
            <a:off x="13982364" y="5094514"/>
            <a:ext cx="3848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시간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(Time / Steps)</a:t>
            </a:r>
          </a:p>
          <a:p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누적 후회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(Cumulative Regret)</a:t>
            </a:r>
          </a:p>
          <a:p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관찰 대상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12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(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 전이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가장 가파르게 상승하는 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(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표준 모델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중간 기울기의 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(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가장 완만한 기울기의 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177A1-7805-944E-95B3-6C161C1901A0}"/>
              </a:ext>
            </a:extLst>
          </p:cNvPr>
          <p:cNvSpPr txBox="1"/>
          <p:nvPr/>
        </p:nvSpPr>
        <p:spPr>
          <a:xfrm>
            <a:off x="571289" y="184560"/>
            <a:ext cx="20195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실험 및 결과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DD629912-DFCA-1644-831A-13B24EDAC5E8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590800" y="382399"/>
            <a:ext cx="153885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5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933700"/>
            <a:ext cx="11506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왜 두 가지를 모두 구현했는가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(2-Track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접근법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프로젝트는 두 가지 목표를 동시에 달성하기 위해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2-Track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진행되었습니다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수학적 원리 검증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핵심 원리가 실제로 어떻게 작동하는지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기반의 순수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코드로 직접 증명합니다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검증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3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현상이 발생하는 시뮬레이션 환경을 구축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3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수학적 보정을 통해 이를 효과적으로 방어하는지 확인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적용 탐구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과목의 취지에 맞춰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텐서플로우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(TensorFlow)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활용하여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모델이 인과 추론 문제에 어떻게 창의적으로 결합될 수 있는지 그 가능성을 탐구합니다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검증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3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고정된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가진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VAE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아키텍처를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텐서플로우로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구축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3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 프록시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로부터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추론하는 인코더를 성공적으로 학습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슬라이드에서는 사용한 데이터에 대해서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설명드리도록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하겠습니다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 개요 및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구현 개요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2036097"/>
            <a:ext cx="10163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지금까지는 논문의 내용을 분석하고 이해하는 과정이었습니다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장에서는 원 논문의 핵심 아이디어를 직접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코드로 구현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결과를 재현해 본 과정을 공유합니다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0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B3B5-59BB-681E-A6DC-425784B1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XON…">
            <a:extLst>
              <a:ext uri="{FF2B5EF4-FFF2-40B4-BE49-F238E27FC236}">
                <a16:creationId xmlns:a16="http://schemas.microsoft.com/office/drawing/2014/main" id="{B51C1FA9-F5FE-1AF4-FC14-C2E330863B25}"/>
              </a:ext>
            </a:extLst>
          </p:cNvPr>
          <p:cNvSpPr txBox="1"/>
          <p:nvPr/>
        </p:nvSpPr>
        <p:spPr>
          <a:xfrm>
            <a:off x="990600" y="1506879"/>
            <a:ext cx="16611600" cy="6239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578" tIns="53578" rIns="53578" bIns="53578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INDEX</a:t>
            </a: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서론 및 연구 배경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연구 방법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실험 및 결과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알고리즘 구현 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(</a:t>
            </a:r>
            <a:r>
              <a:rPr lang="ko-KR" altLang="en-US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파이썬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)</a:t>
            </a: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결론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5F9F93F-37F9-DBDC-E624-B094EB75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1A1E41-EDE0-C799-6427-F6BBE3F36C02}"/>
              </a:ext>
            </a:extLst>
          </p:cNvPr>
          <p:cNvSpPr/>
          <p:nvPr/>
        </p:nvSpPr>
        <p:spPr>
          <a:xfrm>
            <a:off x="-17929" y="-38100"/>
            <a:ext cx="18323857" cy="515525"/>
          </a:xfrm>
          <a:prstGeom prst="rect">
            <a:avLst/>
          </a:prstGeom>
          <a:solidFill>
            <a:srgbClr val="89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BF868F-3FF6-9A42-B5B3-FF83177BA40D}"/>
              </a:ext>
            </a:extLst>
          </p:cNvPr>
          <p:cNvSpPr/>
          <p:nvPr/>
        </p:nvSpPr>
        <p:spPr>
          <a:xfrm>
            <a:off x="-17929" y="9809574"/>
            <a:ext cx="18323857" cy="515526"/>
          </a:xfrm>
          <a:prstGeom prst="rect">
            <a:avLst/>
          </a:prstGeom>
          <a:solidFill>
            <a:srgbClr val="89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Picture 2" descr="서강대학교 로고">
            <a:extLst>
              <a:ext uri="{FF2B5EF4-FFF2-40B4-BE49-F238E27FC236}">
                <a16:creationId xmlns:a16="http://schemas.microsoft.com/office/drawing/2014/main" id="{87D292D6-580A-1338-FD3A-64B268EF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312" y="495300"/>
            <a:ext cx="2418288" cy="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84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933700"/>
            <a:ext cx="147828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생성 방식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(Binary):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 클래스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 참조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변수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 따라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서로 다른 확률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(P(Z=1))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갖는 베르누이 분포에서 실시간으로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0.9,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0.5)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X'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현상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값에 따라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9.1(P(X'|Z) ~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Bern(0.8Z + 0.1(1-Z)))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정의된 확률로 실시간 생성됩니다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에이전트의 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현재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XOR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9.2)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따라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실시간 결정됩니다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생성 방식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(Continuous):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 클래스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ContinuousCausalBanditEnv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 참조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변수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 따라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서로 다른 평균과 표준편차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갖는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정규분포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dirty="0"/>
              <a:t>N(</a:t>
            </a:r>
            <a:r>
              <a:rPr lang="el-GR" altLang="ko-KR" dirty="0"/>
              <a:t>μ,σ2)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실시간으로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</a:t>
            </a:r>
            <a:r>
              <a:rPr lang="en" altLang="ko-KR" dirty="0"/>
              <a:t>N(</a:t>
            </a:r>
            <a:r>
              <a:rPr lang="en-US" altLang="ko-KR" dirty="0"/>
              <a:t>20</a:t>
            </a:r>
            <a:r>
              <a:rPr lang="el-GR" altLang="ko-KR" dirty="0"/>
              <a:t>,</a:t>
            </a:r>
            <a:r>
              <a:rPr lang="en-US" altLang="ko-KR" dirty="0"/>
              <a:t>1</a:t>
            </a:r>
            <a:r>
              <a:rPr lang="el-GR" altLang="ko-KR" dirty="0"/>
              <a:t>)</a:t>
            </a:r>
            <a:r>
              <a:rPr lang="en-US" altLang="ko-KR" dirty="0"/>
              <a:t>,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</a:t>
            </a:r>
            <a:r>
              <a:rPr lang="en" altLang="ko-KR" dirty="0"/>
              <a:t>N(</a:t>
            </a:r>
            <a:r>
              <a:rPr lang="en-US" altLang="ko-KR" dirty="0"/>
              <a:t>0</a:t>
            </a:r>
            <a:r>
              <a:rPr lang="el-GR" altLang="ko-KR" dirty="0"/>
              <a:t>,</a:t>
            </a:r>
            <a:r>
              <a:rPr lang="en-US" altLang="ko-KR" dirty="0"/>
              <a:t>3</a:t>
            </a:r>
            <a:r>
              <a:rPr lang="el-GR" altLang="ko-KR" dirty="0"/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 변수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값에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임의의 선형 변환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행렬 곱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+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편향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적용하고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정규분포 노이즈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추가하여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차원의 벡터로 실시간 생성됩니다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현재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값의 부호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(+, -)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따라 최적 행동이 결정되고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에이전트의 행동과 비교하여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실시간 결정됩니다</a:t>
            </a:r>
            <a:endParaRPr lang="en-US" altLang="ko-KR" baseline="30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이렇게 생성된 시뮬레이션 데이터는 논문의 핵심 가정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존재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분포 차이 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충실히 반영하므로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알고리즘의 성능을 검증하는 데 적합합니다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슬라이드부터는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1,2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각각의 알고리즘들의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환경과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그리고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3.Gemini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프롬프트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이어서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방식으로 진행해보겠습니다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569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구현에 사용된 데이터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환경 구축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소스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2036097"/>
            <a:ext cx="13821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구현에서는 실제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데이터셋을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사용하지 않고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실험 설정을 정확히 따르는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가상의 시뮬레이션 환경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코드로 직접 구축하여 데이터를 생성했습니다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* 데이터를 자체적으로 생성했기에 따로 데이터 파일은 첨부하지 않았습니다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통제된 환경에서 알고리즘의 성능을 명확하게 비교하고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주장을 재현하는 데 효과적입니다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509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480792"/>
            <a:ext cx="7924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환경 구축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실험에서 기본 설정인 고정된 확률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(0.8, 0.1)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대신 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alpha_conf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변수를 도입하여 확률을 동적으로 계산하도록 변경한 가상의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환경입니다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환경은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분포를 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타겟에 따라 다르게 설정할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일부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38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환경 및 핵심 코드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1)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15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개발 환경 </a:t>
            </a:r>
            <a:r>
              <a:rPr lang="en-US" altLang="ko-KR" b="1" dirty="0"/>
              <a:t>(</a:t>
            </a:r>
            <a:r>
              <a:rPr lang="en" altLang="ko-KR" b="1" dirty="0"/>
              <a:t>Development Environment)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1866900"/>
            <a:ext cx="101636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언어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3.9.7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라이브러리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빠르고 효율적인 배열 연산 및 확률 계산을 위해 사용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시뮬레이션 결과를 누적 후회 그래프로 시각화하기 위해 사용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</a:t>
            </a: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도구</a:t>
            </a:r>
            <a:r>
              <a:rPr lang="en-US" altLang="ko-KR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Spider,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Colab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545BB8-9005-2D48-99F1-3DDF808A43D4}"/>
              </a:ext>
            </a:extLst>
          </p:cNvPr>
          <p:cNvSpPr/>
          <p:nvPr/>
        </p:nvSpPr>
        <p:spPr>
          <a:xfrm>
            <a:off x="8763000" y="3480792"/>
            <a:ext cx="8184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 구현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핵심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구현한 에이전트입니다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관찰된 데이터를 바탕으로 숨은 요인을 추론하고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정책을 보정하여 행동합니다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일부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5E4485-6A60-5648-8A06-0E4EEC8D1DA6}"/>
              </a:ext>
            </a:extLst>
          </p:cNvPr>
          <p:cNvSpPr/>
          <p:nvPr/>
        </p:nvSpPr>
        <p:spPr>
          <a:xfrm>
            <a:off x="902278" y="4914900"/>
            <a:ext cx="6717722" cy="2636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prob_z_is_1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	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.prob_z_is_1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prob_z_is_1</a:t>
            </a:r>
          </a:p>
          <a:p>
            <a:pPr lvl="1">
              <a:lnSpc>
                <a:spcPts val="1425"/>
              </a:lnSpc>
            </a:pPr>
            <a:b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en-US" altLang="ko-KR" sz="1200">
                <a:solidFill>
                  <a:srgbClr val="69A5D7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def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get_context_and_optimal_action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z = np.random.normal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loc=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.z_mean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scale=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.z_std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size=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1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Z_DIM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linear_part = z.dot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TRUE_W_MATRIX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+ TRUE_W_BIAS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nonlinear_part =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.nonlinear_strength * np.sin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z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w = linear_part + nonlinear_part + np.random.normal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scale=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0.5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size=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1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W_DIM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optimal_action =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C99CC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if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z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]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&gt;=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C99CC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else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1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</a:t>
            </a:r>
            <a:r>
              <a:rPr lang="en-US" altLang="ko-KR" sz="1200">
                <a:solidFill>
                  <a:srgbClr val="C99CC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return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optimal_action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	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endParaRPr lang="en" altLang="ko-KR" sz="1200" b="0" dirty="0">
              <a:solidFill>
                <a:srgbClr val="CCCCCC"/>
              </a:solidFill>
              <a:effectLst/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87AB1C-9E70-794F-91C5-4B7A8E92FD93}"/>
              </a:ext>
            </a:extLst>
          </p:cNvPr>
          <p:cNvSpPr/>
          <p:nvPr/>
        </p:nvSpPr>
        <p:spPr>
          <a:xfrm>
            <a:off x="9144000" y="4681121"/>
            <a:ext cx="8686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.p_x_prime_given_z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[]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.history_x_prime.append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len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&lt;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p_star_x_prime_is_1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p_x1_z0,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.p_x_prime_given_z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denominator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np.isclose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(denominator,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np.clip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((p_star_x_prime_is_1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denominator,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p_star_z_is_0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p_star_z_is_1;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p_star_z_is_0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p_star_z_is_1;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p_star_z_is_0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num_z1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np.isclose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p_star_z1_given_x_prime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p_star_z0_given_x_prime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p_star_z1_given_x_prime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action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p_star_z0_given_x_prime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\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p_star_z1_given_x_prime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pass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BB505-D7AE-8347-8E61-F476D5BE9F8B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A693149E-64E1-1946-BD38-B6EE2545FE8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99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332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라이브러리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임포트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및 환경 설정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실행에 필요한 도구들을 불러오고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그래프의 한글이 깨지지 않도록 기본 환경을 설정하는 부분입니다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619FFA-D4D9-7440-AF1A-ECF1A2EEAE31}"/>
              </a:ext>
            </a:extLst>
          </p:cNvPr>
          <p:cNvSpPr/>
          <p:nvPr/>
        </p:nvSpPr>
        <p:spPr>
          <a:xfrm>
            <a:off x="848220" y="2628900"/>
            <a:ext cx="70765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np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matplotlib.pyplot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scipy.stats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beta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warnings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platform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matplotlib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font_manager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rc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한글 깨짐 방지 설정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Colab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첫 셀에서 아래 주석을 풀고 실행 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,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런타임 다시 시작 필요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!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pip install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koreanize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-matplotlib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koreanize_matplotlib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warnings.filterwarnings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'ignore'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category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RuntimeWarning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plt.rcParams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axes.unicode_minus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62890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행렬 연산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확률적 샘플링 등 과학 계산의 핵심을 담당합니다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matplotlib.pyplot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결과를 그래프로 시각화하는 데 사용됩니다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scipy.stats.beta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톰슨 샘플링 에이전트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CTSAgent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베타 분포에서 확률 값을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샘플링하기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위해 필요합니다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koreanize_matplotlib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Colab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환경에서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한글 폰트가 깨지는 문제를 자동으로 해결해주는 편리한 라이브러리입니다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warnings,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plt.rcParams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실행 중 발생할 수 있는 사소한 경고를 무시하고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그래프의 마이너스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(-)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기호가 깨지지 않도록 설정합니다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2480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B98254-A272-A149-BCEC-555B0D42E3A0}"/>
              </a:ext>
            </a:extLst>
          </p:cNvPr>
          <p:cNvSpPr/>
          <p:nvPr/>
        </p:nvSpPr>
        <p:spPr>
          <a:xfrm>
            <a:off x="848220" y="6885444"/>
            <a:ext cx="8067180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--- 1.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시뮬레이션 환경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class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4EC9B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def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__init__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self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prob_z_is_1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	self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.prob_z_is_1 </a:t>
            </a:r>
            <a:r>
              <a:rPr lang="en" altLang="ko-KR" sz="1200">
                <a:solidFill>
                  <a:srgbClr val="D4D4D4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=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prob_z_is_1</a:t>
            </a:r>
          </a:p>
          <a:p>
            <a:pPr lvl="1">
              <a:lnSpc>
                <a:spcPts val="1425"/>
              </a:lnSpc>
            </a:pPr>
            <a:b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en-US" altLang="ko-KR" sz="1200">
                <a:solidFill>
                  <a:srgbClr val="69A5D7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def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get_context_and_optimal_action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</a:t>
            </a: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z = np.random.normal(loc=self.z_mean, scale=self.z_std, size=(1, Z_DIM))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linear_part = z.dot(TRUE_W_MATRIX) + TRUE_W_BIAS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nonlinear_part = self.nonlinear_strength * np.sin(z)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w = linear_part + nonlinear_part + np.random.normal(scale=0.5, size=(1, W_DIM))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optimal_action = 0 if z[0, 0] &gt;= 0 else 1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return w, optimal_action</a:t>
            </a:r>
          </a:p>
          <a:p>
            <a:pPr lvl="1"/>
            <a:b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en" altLang="ko-KR" sz="120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def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get_reward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self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chosen_action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	return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B5CEA8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if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chosen_action </a:t>
            </a:r>
            <a:r>
              <a:rPr lang="en" altLang="ko-KR" sz="1200">
                <a:solidFill>
                  <a:srgbClr val="D4D4D4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==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optimal_action </a:t>
            </a:r>
            <a:r>
              <a:rPr lang="en" altLang="ko-KR" sz="120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else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B5CEA8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F806B7-C457-DF42-ADB8-141D4D33F693}"/>
              </a:ext>
            </a:extLst>
          </p:cNvPr>
          <p:cNvSpPr/>
          <p:nvPr/>
        </p:nvSpPr>
        <p:spPr>
          <a:xfrm>
            <a:off x="9133114" y="6819900"/>
            <a:ext cx="831841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__init__: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생성 시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prob_z_is_1 (Z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확률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함께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alpha_conf (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강도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추가로 입력받습니다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 논문은 고정된 확률을 사용했으나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구현에서는 이 값을 통해 소스와 타겟 환경 간의 인과 구조의 세기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(Strength)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까지 다르게 설정하여 실험의 범위를 확장했습니다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get_context_and_optimal_action: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 스텝이 진행될 때의 내부 로직을 담당합니다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z = np.random.choice(...):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환경의 숨은 원인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내부적으로 결정합니다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prob_x_prime_is_1: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고정 수식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(Eq. 9.1)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대신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입력받은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alpha_conf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값을 이용하여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$P(X'=1|Z)$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동적으로 계산합니다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en-US" altLang="ko-KR"/>
              <a:t>±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0.5</a:t>
            </a:r>
            <a:r>
              <a:rPr lang="el-GR" altLang="ko-KR"/>
              <a:t>α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 = 1 - z: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9.2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XOR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관계에 따라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대한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정답 행동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get_reward: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에이전트가 선택한 행동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(chosen_action)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정답 행동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일치하는지 확인하여 보상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(1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0)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반환합니다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sz="16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2479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FAF8F5-0960-D544-9859-BD1169E60CCB}"/>
              </a:ext>
            </a:extLst>
          </p:cNvPr>
          <p:cNvSpPr/>
          <p:nvPr/>
        </p:nvSpPr>
        <p:spPr>
          <a:xfrm>
            <a:off x="609600" y="5676900"/>
            <a:ext cx="5003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시뮬레이션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BFEC07-1F35-AB4E-BA12-C98D3F83AAFA}"/>
              </a:ext>
            </a:extLst>
          </p:cNvPr>
          <p:cNvSpPr/>
          <p:nvPr/>
        </p:nvSpPr>
        <p:spPr>
          <a:xfrm>
            <a:off x="885346" y="596186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논문의 실험 설정을 코드로 구현한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가상의 세계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에이전트가 상호작용하며 학습하고 평가받는 무대입니다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68B3EA-96CF-8E49-9F19-93AF8154FD33}"/>
              </a:ext>
            </a:extLst>
          </p:cNvPr>
          <p:cNvSpPr/>
          <p:nvPr/>
        </p:nvSpPr>
        <p:spPr>
          <a:xfrm>
            <a:off x="661736" y="6508738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E91F47-2555-BD46-81DB-7F877B8D2F95}"/>
              </a:ext>
            </a:extLst>
          </p:cNvPr>
          <p:cNvSpPr/>
          <p:nvPr/>
        </p:nvSpPr>
        <p:spPr>
          <a:xfrm>
            <a:off x="8948057" y="6508567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</p:spTree>
    <p:extLst>
      <p:ext uri="{BB962C8B-B14F-4D97-AF65-F5344CB8AC3E}">
        <p14:creationId xmlns:p14="http://schemas.microsoft.com/office/powerpoint/2010/main" val="850945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60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비교군 에이전트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CTSAgent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모델의 성능을 비교하기 위한 표준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알고리즘들입니다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2628900"/>
            <a:ext cx="79147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CUCBAgent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2.3.2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절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설명하는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UCB(Upper Confidence Bound)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평균 보상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+ 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 보너스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공식을 그대로 따릅니다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CTSAgent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2.3.3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절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설명하는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톰슨 샘플링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(Thompson Sampling)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베타 분포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beta.rvs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확률을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샘플링하여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행동을 결정합니다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update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두 에이전트 모두 경험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통해 자신의 지식을 업데이트하는 과정을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2480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2479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5E1D70-26DF-9F46-A7F6-F18FC5F8C192}"/>
              </a:ext>
            </a:extLst>
          </p:cNvPr>
          <p:cNvSpPr/>
          <p:nvPr/>
        </p:nvSpPr>
        <p:spPr>
          <a:xfrm>
            <a:off x="1066800" y="2628900"/>
            <a:ext cx="9144000" cy="69249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"""CUCB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와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CUCB-(Trained)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역할을 모두 수행하는 에이전트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2.0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.c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c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.q_table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np.ones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1e-5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0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으로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나누는 것을 방지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ucb_values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action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average_reward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.q_table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bonus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np.sqrt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.c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np.log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ucb_values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average_reward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bonus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ucb_values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.q_table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CTSAgent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"""CTS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와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CTS-(Trained)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역할을 모두 수행하는 에이전트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Beta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분포의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파라미터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alpha, beta)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를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저장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.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alpha=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성공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+1,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beta=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실패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+1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np.ones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, action, [alpha, beta])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samples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action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alpha,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beta_val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samples[action]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beta.rvs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(alpha,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beta_val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(samples)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3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alpha++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3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beta++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097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논문에서 제안한 핵심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구현한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2628900"/>
            <a:ext cx="87529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논문의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 추론 과정을 완벽하게 코드로 구현했습니다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논문의 핵심 방정식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8.1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그대로 코드로 옮겨 타겟 환경의 숨은 원인 분포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(P*(Z))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관찰된 현재의 현상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바탕으로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 이 순간의 숨은 원인일 확률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(P*(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Z|x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'))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</a:t>
            </a: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베이즈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정리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이용해 실시간으로 업데이트합니다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최종적으로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 Formula) Eq. 7.4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사용하여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업데이트된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확률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(P*(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Z|x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'))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기반한 타겟 환경 최적의 행동 가치를 계산합니다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2480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2479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9A38C2-17A4-4547-9208-846AE25B3259}"/>
              </a:ext>
            </a:extLst>
          </p:cNvPr>
          <p:cNvSpPr/>
          <p:nvPr/>
        </p:nvSpPr>
        <p:spPr>
          <a:xfrm>
            <a:off x="990600" y="2623721"/>
            <a:ext cx="9144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.p_x_prime_given_z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[]</a:t>
            </a:r>
          </a:p>
          <a:p>
            <a:pPr lvl="2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.history_x_prime.append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len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&lt;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p_star_x_prime_is_1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p_x1_z0,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.p_x_prime_given_z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denominator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np.isclose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(denominator,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np.clip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((p_star_x_prime_is_1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denominator,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p_star_z_is_0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p_star_z_is_1;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p_star_z_is_0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p_star_z_is_1;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p_star_z_is_0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num_z1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np.isclose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p_star_z1_given_x_prime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p_star_z0_given_x_prime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p_star_z1_given_x_prime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action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p_star_z0_given_x_prime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\</a:t>
            </a:r>
          </a:p>
          <a:p>
            <a:pPr lvl="5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p_star_z1_given_x_prime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pass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422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382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 훈련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train_source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train_source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시뮬레이션의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준비 단계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해당합니다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 투입되기 전에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비교군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(CUCB, CTS)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사전 학습하는 과정을 담당합니다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이 함수를 직접 사용하지 않고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 내에서 별도의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지식을 학습합니다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339566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CUCB-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CTS-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에이전트가 소스 환경의 특성을 충분히 학습하도록 하는 것입니다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지정된 횟수만큼 소스 환경과의 상호작용을 반복합니다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무작위 행동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action =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np.random.choice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([0,1])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부분은 소스 환경에서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최대한 다양한 경험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쌓게 하기 위해 의도적으로 무작위 행동을 선택합니다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최적 행동을 따라가는 것이 목적이 아님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agent.update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(...):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각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스텝마다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CTS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에이전트는 관찰한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x_prime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자신이 선택한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action,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그리고 그 결과로 얻은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reward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이용해 내부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(Q-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테이블 또는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Beta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업데이트합니다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반환 값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만큼 훈련이 완료된 에이전트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trained_cucb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trained_cts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반환하여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이후 타겟 환경 평가에 사용됩니다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301483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301466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6C4D96-BD58-C44A-8AB7-AC844DE51AB6}"/>
              </a:ext>
            </a:extLst>
          </p:cNvPr>
          <p:cNvSpPr/>
          <p:nvPr/>
        </p:nvSpPr>
        <p:spPr>
          <a:xfrm>
            <a:off x="1130747" y="3500378"/>
            <a:ext cx="9144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train_source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소스 환경에서 에이전트를 훈련시키는 함수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(steps):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	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탐색을 위해 무작위 행동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(action,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isinstance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(agent,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3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Causal Agent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는 내부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로직에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따라 별도 훈련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아래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run_simulation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에서 직접 구현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pass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action, reward)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agent</a:t>
            </a:r>
          </a:p>
        </p:txBody>
      </p:sp>
    </p:spTree>
    <p:extLst>
      <p:ext uri="{BB962C8B-B14F-4D97-AF65-F5344CB8AC3E}">
        <p14:creationId xmlns:p14="http://schemas.microsoft.com/office/powerpoint/2010/main" val="3547731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6.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시뮬레이션 진행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(1/2))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전체 실험의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메인 엔진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에이전트들을 훈련시키고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경쟁시키며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결과를 기록하는 모든 과정을 총괄합니다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3395660"/>
            <a:ext cx="87529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num_runs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만큼 전체 시뮬레이션을 반복합니다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CUCB-, CTS-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에이전트는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train_source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함수를 통해 훈련됩니다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별도의 </a:t>
            </a: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훈련됩니다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에이전트는 소스 환경에서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숨겨진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직접 볼 수 있다는 특권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이용해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인과 법칙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$P(X'|Z)$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$P(Y|\text{do}(X), Z)$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정확하게 계산하여 내부에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301483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301466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778532-D70F-F442-B6B2-9F4808490709}"/>
              </a:ext>
            </a:extLst>
          </p:cNvPr>
          <p:cNvSpPr/>
          <p:nvPr/>
        </p:nvSpPr>
        <p:spPr>
          <a:xfrm>
            <a:off x="1056936" y="3517523"/>
            <a:ext cx="8249484" cy="631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69A5D7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def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run_simulation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agents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source_prob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target_prob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           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alpha_source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alpha_target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           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train_steps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eval_steps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num_runs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"""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새 파라미터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 alpha_source, alpha_target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- source_env: P(X'|Z)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에서 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alpha_source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사용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- target_env: alpha_target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사용 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논문과 다르게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confounding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구조도 도메인마다 다름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"""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source_env = CausalBanditEnvironment(prob_z_is_1=source_prob, alpha_conf=alpha_source)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target_env = CausalBanditEnvironment(prob_z_is_1=target_prob, alpha_conf=alpha_target)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num_runs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실행 </a:t>
            </a:r>
            <a:r>
              <a:rPr lang="en-US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i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num_runs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 (Source P(Z=1)=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source_prob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, Target P(Z=1)=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target_prob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소스 환경 훈련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훈련이 필요한 에이전트들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trained_cucb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trained_cts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CTSAgent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Causal Agent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는 훈련 방식이 다르므로 별도 처리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로직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내부 구현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n_x_prime_1_z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q_table_source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np.ones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1e-5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3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_,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0.8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z)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p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x_p,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[z]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n_x_prime_1_z[z]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3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(action,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q_table_source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z]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z]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causal_agent.p_x_prime_given_z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n_x_prime_1_z[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causal_agent.p_x_prime_given_z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n_x_prime_1_z[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q_table_source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n_table_source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366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6.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시뮬레이션 진행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(2/2))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전체 실험의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메인 엔진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에이전트들을 훈련시키고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경쟁시키며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결과를 기록하는 모든 과정을 총괄합니다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3395660"/>
            <a:ext cx="87529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종류의 에이전트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agent_instances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준비합니다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'CUCB', 'CTS'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깨끗한 새 인스턴스이고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나머지는 소스에서 훈련된 상태입니다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에이전트를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eval_steps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동안 타겟 환경에서 실행시킵니다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스텝마다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환경으로부터 관찰 현상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x_prime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받고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에이전트는 자신의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로직에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따라 행동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(action)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제외한 나머지 에이전트들은 타겟 환경에서도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update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통해 계속 학습합니다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실험 설정과 동일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스텝마다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후회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최적 행동을 했을 때와의 보상 차이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계산하여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regret_history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누적 기록합니다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 번의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num_runs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실행이 끝나면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에이전트의 후회 기록을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all_regrets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딕셔너리에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모든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num_runs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반복이 끝나면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결과인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all_regrets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반환합니다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301483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301466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20A51-157D-7F42-94F6-BCC9F5B8B35B}"/>
              </a:ext>
            </a:extLst>
          </p:cNvPr>
          <p:cNvSpPr/>
          <p:nvPr/>
        </p:nvSpPr>
        <p:spPr>
          <a:xfrm>
            <a:off x="762000" y="3431703"/>
            <a:ext cx="81860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타겟 환경 평가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name, agent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agent_instances.items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():</a:t>
            </a:r>
          </a:p>
          <a:p>
            <a:pPr lvl="4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[]</a:t>
            </a:r>
          </a:p>
          <a:p>
            <a:pPr lvl="4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eval_steps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5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_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5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isinstance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(agent, 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)):</a:t>
            </a:r>
          </a:p>
          <a:p>
            <a:pPr lvl="6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t)</a:t>
            </a:r>
          </a:p>
          <a:p>
            <a:pPr lvl="5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5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4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(action,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4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훈련된 모델은 타겟에서 더 학습함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4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name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5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action, reward)</a:t>
            </a:r>
          </a:p>
          <a:p>
            <a:pPr lvl="4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regret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</a:t>
            </a:r>
          </a:p>
          <a:p>
            <a:pPr lvl="4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regret</a:t>
            </a:r>
          </a:p>
          <a:p>
            <a:pPr lvl="4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regret_history.append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[name].append(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17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44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7.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메인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실행부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및 시각화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스크립트가 직접 실행될 때 작동하는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시작점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실험의 전체 조건을 설정하고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시뮬레이션을 실행하며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결과를 그래프로 보여주는 역할을 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3395660"/>
            <a:ext cx="80962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실험의 핵심 조건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훈련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 스텝 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 횟수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 확률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명확하게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값을 변경하면 다른 조건의 실험도 쉽게 수행할 수 있습니다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실행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run_simulation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함수를 호출하여 모든 계산을 수행하고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결과를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results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딕셔너리에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처리 및 시각화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사용하여 결과를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시각화합니다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np.mean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np.std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이용해 여러 번 실행한 결과의 평균과 표준편차를 계산하여 통계적으로 의미 있는 그래프를 만듭니다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plt.plot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평균선을 그리고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plt.fill_between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표준편차 영역을 음영 처리하여 결과의 변동성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신뢰 구간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시각적으로 보여줍니다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논문의 그래프 표현 방식과 동일합니다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제목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 레이블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범례 등을 설정하여 그래프의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가독성을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높입니다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301483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301466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93D48-8B08-B948-9D50-BAD5D80DC032}"/>
              </a:ext>
            </a:extLst>
          </p:cNvPr>
          <p:cNvSpPr/>
          <p:nvPr/>
        </p:nvSpPr>
        <p:spPr>
          <a:xfrm>
            <a:off x="885346" y="3395660"/>
            <a:ext cx="7953854" cy="7099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__name__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'__main__'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시뮬레이션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파라미터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TRAIN_STEPS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5000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EVAL_STEPS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1000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NUM_RUNS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시간이 오래 걸리면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10~20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으로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줄여서 테스트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논문의 그림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9.2 (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a)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재현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SOURCE_PROB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0.9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TARGET_PROB </a:t>
            </a:r>
            <a:r>
              <a:rPr lang="en" altLang="ko-KR" sz="120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ALPHA_SOURCE =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0.35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 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#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 기본값과 비슷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(P(X'=1|Z=0)=0.15, Z=1=0.85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근처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ALPHA_TARGET =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0.15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</a:p>
          <a:p>
            <a:pPr lvl="1"/>
            <a:endParaRPr lang="en" altLang="ko-KR" sz="120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agents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_to_run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{</a:t>
            </a:r>
          </a:p>
          <a:p>
            <a:pPr lvl="1"/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CTSAgent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</a:p>
          <a:p>
            <a:pPr lvl="1"/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CTSAgent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CausalAgent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}</a:t>
            </a:r>
          </a:p>
          <a:p>
            <a:pPr lvl="1"/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results </a:t>
            </a:r>
            <a:r>
              <a:rPr lang="en" altLang="ko-KR" sz="120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 run_simulation(agents_to_run, SOURCE_PROB, TARGET_PROB, TRAIN_STEPS, EVAL_STEPS, NUM_RUNS)</a:t>
            </a:r>
          </a:p>
          <a:p>
            <a:pPr lvl="1"/>
            <a:b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>
                <a:solidFill>
                  <a:srgbClr val="6A9955"/>
                </a:solidFill>
                <a:latin typeface="IBM Plex Sans KR" panose="020B0503050203000203" pitchFamily="34" charset="-127"/>
              </a:rPr>
              <a:t># --- 4. </a:t>
            </a:r>
            <a:r>
              <a:rPr lang="ko-KR" altLang="en-US" sz="1200">
                <a:solidFill>
                  <a:srgbClr val="6A9955"/>
                </a:solidFill>
                <a:latin typeface="IBM Plex Sans KR" panose="020B0503050203000203" pitchFamily="34" charset="-127"/>
              </a:rPr>
              <a:t>결과 시각화 </a:t>
            </a:r>
            <a:r>
              <a:rPr lang="en-US" altLang="ko-KR" sz="120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plt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.figure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figsize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8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agent_order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name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agent_order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regrets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results[name]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(regrets,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np.std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(regrets,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plt.plot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label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name)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plt.fill_between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(EVAL_STEPS),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alpha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plt.title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논문 그림 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9.2(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a)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재현</a:t>
            </a:r>
            <a:r>
              <a:rPr lang="en-US" altLang="ko-KR" sz="1200" dirty="0">
                <a:solidFill>
                  <a:srgbClr val="D7BA7D"/>
                </a:solidFill>
                <a:latin typeface="IBM Plex Sans KR" panose="020B0503050203000203" pitchFamily="34" charset="-127"/>
              </a:rPr>
              <a:t>\</a:t>
            </a:r>
            <a:r>
              <a:rPr lang="en" altLang="ko-KR" sz="1200" dirty="0">
                <a:solidFill>
                  <a:srgbClr val="D7BA7D"/>
                </a:solidFill>
                <a:latin typeface="IBM Plex Sans KR" panose="020B0503050203000203" pitchFamily="34" charset="-127"/>
              </a:rPr>
              <a:t>n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(Source P(Z=1)=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SOURCE_PROB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, Target P(Z=1)=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TARGET_PROB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16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plt.xlabel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'Steps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타겟 환경에서의 시간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plt.ylabel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'Cumulative Regret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누적 후회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plt.legend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plt.grid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True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plt.ylim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plt.show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719FC5-E20F-7134-9F10-2883F81D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6130663"/>
            <a:ext cx="4299278" cy="309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93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480792"/>
            <a:ext cx="7924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법칙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(1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환경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(Z, 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로부터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생성하는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인과 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모사하는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훈련시키고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지식을 가중치 파일로 저장합니다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일부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Keras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38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환경 및 핵심 코드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2)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427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Development Environment)</a:t>
            </a:r>
            <a:endParaRPr lang="en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1866900"/>
            <a:ext cx="101636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언어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3.12.12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라이브러리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TensorFlow /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Keras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모델을 구축하고 훈련시키기 위한 핵심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프레임워크</a:t>
            </a:r>
          </a:p>
          <a:p>
            <a:pPr lvl="1"/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시뮬레이션 데이터 생성 및 전처리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학습 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(Loss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 결과 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시각화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도구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Colab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545BB8-9005-2D48-99F1-3DDF808A43D4}"/>
              </a:ext>
            </a:extLst>
          </p:cNvPr>
          <p:cNvSpPr/>
          <p:nvPr/>
        </p:nvSpPr>
        <p:spPr>
          <a:xfrm>
            <a:off x="8763000" y="3480792"/>
            <a:ext cx="8184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'Causal VAE(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(2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인코더와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고정된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결합한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모델을 구축하고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만으로 인코더를 훈련시켜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추론하는 능력을 학습시킵니다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일부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Keras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70572C-9968-D24F-850E-62FDB8FC9F7A}"/>
              </a:ext>
            </a:extLst>
          </p:cNvPr>
          <p:cNvSpPr/>
          <p:nvPr/>
        </p:nvSpPr>
        <p:spPr>
          <a:xfrm>
            <a:off x="1447800" y="4914900"/>
            <a:ext cx="6400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1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단계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: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디코더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모델 구축 및 훈련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Z(1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차원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를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입력받아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W(5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차원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를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예측하는 신경망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tf.keras.layers.Input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shape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(Z_DIM,))</a:t>
            </a: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)(x)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(W_DIM)(x)</a:t>
            </a: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decoder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"decoder"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decoder.compile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optimizer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adam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loss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mse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소스 데이터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z_source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w_source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로 훈련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decoder.fit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epochs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DECODER_EPOCHS)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훈련된 가중치를 파일로 저장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지식 보관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decoder.save_weights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'decoder_weights.weights.h5'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28B9AF-C067-104D-8AE8-20955DC36C6C}"/>
              </a:ext>
            </a:extLst>
          </p:cNvPr>
          <p:cNvSpPr/>
          <p:nvPr/>
        </p:nvSpPr>
        <p:spPr>
          <a:xfrm>
            <a:off x="9829800" y="4634954"/>
            <a:ext cx="64008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2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단계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Causal 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구축 및 훈련</a:t>
            </a:r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모델 클래스 정의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내부에 손실 함수 포함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... (__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__, metrics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정의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...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@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tf.function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성능 최적화를 위한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데코레이터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train_step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with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tf.GradientTape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tape: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(data)</a:t>
            </a: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(z)</a:t>
            </a:r>
          </a:p>
          <a:p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손실 함수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=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재구성 손실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+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KL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발산 손실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(...)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(...)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.beta_weight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grads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tape.gradient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.trainable_weights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.optimizer.apply_gradients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zip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(grads,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.trainable_weights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... 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손실 기록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...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1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단계에서 훈련한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디코더를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불러와 동결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Freeze)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create_decoder_model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동일한 구조로 모델 생성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causal_decoder.load_weights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'decoder_weights.weights.h5'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causal_decoder.trainable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✨ 논문의 핵심 아이디어 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인코더와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'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동결된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'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디코더로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모델 생성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VAE(encoder,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beta_weight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BETA)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vae.compile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optimizer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adam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타겟 데이터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w_target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만으로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-&gt;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오직 인코더만 학습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vae.fit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w_target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epochs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VAE_EPOCHS)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FAEAC-FE54-174D-BD94-95B9E70C9E4F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5" name="직선 연결선 11">
            <a:extLst>
              <a:ext uri="{FF2B5EF4-FFF2-40B4-BE49-F238E27FC236}">
                <a16:creationId xmlns:a16="http://schemas.microsoft.com/office/drawing/2014/main" id="{818129F5-57F0-1145-91A5-B86549248D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1EA09A-161F-AEC8-893C-1DE4C1CC72EA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FA2228-7D7F-4472-DC8F-05B14FEF10B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소개 및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 이유 그리고 본인이 추가 실험한 내용 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AD67-AD55-8C24-1ED2-0E1210504440}"/>
              </a:ext>
            </a:extLst>
          </p:cNvPr>
          <p:cNvSpPr txBox="1"/>
          <p:nvPr/>
        </p:nvSpPr>
        <p:spPr>
          <a:xfrm>
            <a:off x="571289" y="1414165"/>
            <a:ext cx="14744911" cy="68326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정보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제목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영문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Reinforcement Learning for Bandits with Unobserved Confounders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제목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한글 번역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비관측 교란 요인을 가진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문제를 위한 인과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저자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Mingwei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Deng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소속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스웨덴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웁살라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대학교 컴퓨터 과학 석사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(2023)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키워드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(RL),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다중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암드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(MAB),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Inference),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학습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(Transfer Learning),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(Negative Transfer),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미관측 교란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(Unobserved Confounder),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(Transportability), VAE</a:t>
            </a: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논문을 선택한 이유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(Why this paper?)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개인적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이커머스 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 F&amp;B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산업에 있다가 올해 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10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월 말에 게임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산업으로의 이직하여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및 퍼블리싱 과정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 데이터 기반 의사결정에 대한 이해를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높이고자 강화학습에서 해당 논문을 선택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sz="400" b="1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산업적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연관성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게임 출시 전후에는 과거 게임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바탕으로 신규 또는 라이브 게임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적용할 최적의 정책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난이도 조절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아이템 추천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이벤트 전략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결정해야 하는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경우가 많은데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위 논문은 이에 대한 내용을 강화학습으로 해결책을 제시</a:t>
            </a:r>
            <a:endParaRPr lang="en-US" altLang="ko-KR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기술적 매력</a:t>
            </a:r>
            <a:r>
              <a:rPr lang="en-US" altLang="ko-KR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때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단순한 상관관계 분석은 숨겨진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(Confounder, 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유저 성향 변화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경쟁 게임 출시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때문에 잘못된 결론으로 이어질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수 있지만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논문은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환경에서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</a:t>
            </a: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결합하여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 데이터로부터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찾아내고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안전하게 지식을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하여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전이를 방지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구체적인 방법론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&amp; 2)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제시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</a:p>
          <a:p>
            <a:pPr lvl="1"/>
            <a:endParaRPr lang="en-US" altLang="ko-KR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추가 실험 내용</a:t>
            </a:r>
            <a:endParaRPr lang="en-US" altLang="ko-KR" b="1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논문을 토대로 해당 내용을 파이썬 코드 형태로 직접 구현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논문에는 코드 존재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교란 강도의 변화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(Binary):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논문의 고정된 교란 확률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(P(X'|Z))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대신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, alpha_conf(</a:t>
            </a:r>
            <a:r>
              <a:rPr lang="el-GR" altLang="ko-KR">
                <a:ea typeface="IBM Plex Sans KR" panose="020B0503050203000203" pitchFamily="50" charset="-127"/>
              </a:rPr>
              <a:t>α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파라미터를 신규 도입하여 교란의 세기가 달라지는 다양한 환경에서의 성능 변화를 분석함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(22p.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참고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비선형 구조의 도입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(Continuous):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논문의 선형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(Z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 W)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가정과 달리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, NONLINEAR_STRENGTH(</a:t>
            </a:r>
            <a:r>
              <a:rPr lang="el-GR" altLang="ko-KR">
                <a:ea typeface="IBM Plex Sans KR" panose="020B0503050203000203" pitchFamily="50" charset="-127"/>
              </a:rPr>
              <a:t> </a:t>
            </a:r>
            <a:r>
              <a:rPr lang="el-GR" altLang="ko-KR" b="1">
                <a:ea typeface="IBM Plex Sans KR" panose="020B0503050203000203" pitchFamily="50" charset="-127"/>
              </a:rPr>
              <a:t>λ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)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파라미터를 통해 비선형 항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(sin Z)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을 강제로 주입하여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모델 불일치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(Model Mismatch)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상황에서의 알고리즘 안정성을 추가 검증함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(33p.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참고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2605BC-F06B-2949-B8BB-9983A6CF3689}"/>
              </a:ext>
            </a:extLst>
          </p:cNvPr>
          <p:cNvSpPr/>
          <p:nvPr/>
        </p:nvSpPr>
        <p:spPr>
          <a:xfrm>
            <a:off x="484414" y="8981271"/>
            <a:ext cx="78213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* 스웨덴 </a:t>
            </a:r>
            <a:r>
              <a:rPr lang="ko-KR" altLang="en-US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웁살라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대학교 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Uppsala University) 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현재 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QS 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세계대학순위에서 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93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위 </a:t>
            </a:r>
            <a:endParaRPr lang="en-US" altLang="ko-KR" sz="1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(https://</a:t>
            </a:r>
            <a:r>
              <a:rPr lang="en-US" altLang="ko-KR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www.topuniversities.com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/universities</a:t>
            </a:r>
            <a:r>
              <a:rPr lang="en-US" altLang="ko-KR" sz="1400">
                <a:latin typeface="IBM Plex Sans KR" panose="020B0503050203000203" pitchFamily="34" charset="-127"/>
                <a:ea typeface="IBM Plex Sans KR" panose="020B0503050203000203" pitchFamily="34" charset="-127"/>
              </a:rPr>
              <a:t>/uppsala-university)</a:t>
            </a:r>
            <a:endParaRPr lang="en" altLang="ko-KR" sz="1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620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30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332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라이브러리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임포트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및 환경 설정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 실행에 필요한 도구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(TensorFlow,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Matplotlib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들을 불러오고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시뮬레이션의 기본 조건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설정하며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한글 설정을 처리합니다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tensorflow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(VAE,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구축 및 훈련의 핵심 라이브러리입니다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시뮬레이션의 규모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(EVAL_STEPS, NUM_RUNS, TRAIN_SAMPLES)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모델 학습 강도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(DECODER_EPOCHS, VAE_EPOCHS, BETA)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값들은 실행 시간과 결과의 정확도 사이에서 균형을 맞추도록 설정되었습니다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 변수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실험 설정과 동일하게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W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차원으로 설정하고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소스와 타겟 환경의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분포를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변환되는 실제 함수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(TRUE_W_MATRIX, TRUE_W_BIAS)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논문에 명시되지 않아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랜덤하게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생성됩니다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17E094-3B4D-B341-944C-66D2FD6F6019}"/>
              </a:ext>
            </a:extLst>
          </p:cNvPr>
          <p:cNvSpPr/>
          <p:nvPr/>
        </p:nvSpPr>
        <p:spPr>
          <a:xfrm>
            <a:off x="885346" y="2885512"/>
            <a:ext cx="9144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np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tensorflow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tensorflow.keras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layers, Model, backend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K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matplotlib.pyplot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copy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한글 깨짐 방지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Colab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용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koreanize_matplotlib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파라미터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설정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Colab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환경에 맞게 최적화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EVAL_STEPS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1000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NUM_RUNS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TRAIN_SAMPLES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5000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DECODER_EPOCHS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VAE_EPOCHS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BETA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KL Loss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가중치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--- 1.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시뮬레이션 환경 및 데이터 생성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Z_DIM, W_DIM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SOURCE_Z_MEAN, SOURCE_Z_STD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20.0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1.0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TARGET_Z_MEAN, TARGET_Z_STD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3.0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TRUE_W_MATRIX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np.random.randn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(Z_DIM, W_DIM)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TRUE_W_BIAS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np.random.randn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(W_DIM)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270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31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/>
              <a:t>데이터 생성 함수 및 시뮬레이션 환경</a:t>
            </a:r>
          </a:p>
          <a:p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generate_data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지정된 분포에 따라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(Z, W)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쌍을 생성하고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ContinuousCausalBanditEnv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클래스는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위한 가상의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환경을 정의합니다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generate_data (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비선형성 주입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nonlinear_strength: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선형 가정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(W=WZ+b)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넘어서기 위해 추가한 파라미터입니다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nonlinear_part: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생성 과정에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sin(Z)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형태의 비선형 노이즈를 추가합니다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값이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이면 논문과 동일한 선형 환경이고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값이 커질수록 모델 불일치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(Model Mismatch)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상황이 심화됩니다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통해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모델의 표현 학습 능력을 검증합니다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sz="16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ContinuousCausalBanditEnv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환경과 유사하지만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연속적인 값을 갖습니다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get_context_and_optimal_action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논문의 보상 함수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부호에 따라 정답이 바뀜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E6FEAA-FAC7-C044-B913-D2227B6DDD78}"/>
              </a:ext>
            </a:extLst>
          </p:cNvPr>
          <p:cNvSpPr/>
          <p:nvPr/>
        </p:nvSpPr>
        <p:spPr>
          <a:xfrm>
            <a:off x="896232" y="2961501"/>
            <a:ext cx="7790568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NONLINEAR_STRENGTH = 1.0</a:t>
            </a: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 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# 0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이면 기존 논문과 동일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순수 선형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), &gt;0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이면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sin(Z)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비선형 추가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>
              <a:lnSpc>
                <a:spcPts val="1425"/>
              </a:lnSpc>
              <a:buNone/>
            </a:pPr>
            <a:endParaRPr lang="en-US" altLang="ko-KR" sz="1200">
              <a:solidFill>
                <a:srgbClr val="69A5D7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69A5D7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def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generate_data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num_samples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z_mean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z_std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nonlinear_strength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=NONLINEAR_STRENGTH)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z = np.random.normal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loc=z_mean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scale=z_std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size=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num_samples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Z_DIM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linear_part = z.dot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TRUE_W_MATRIX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+ TRUE_W_BIAS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</a:t>
            </a: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nonlinear_part = nonlinear_strength * np.sin(z)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 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#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새 파라미터로 조절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w_mean = linear_part + nonlinear_part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w = w_mean + np.random.normal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scale=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0.5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size=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num_samples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W_DIM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C99CC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return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z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ContinuousCausalBanditEnv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TARGET_Z_MEAN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SOURCE_Z_MEAN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.z_std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TARGET_Z_STD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SOURCE_Z_STD</a:t>
            </a:r>
          </a:p>
          <a:p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np.random.normal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loc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scale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.z_std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Z_DIM))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w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z.dot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(TRUE_W_MATRIX)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TRUE_W_BIAS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np.random.normal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scale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W_DIM))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z[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&gt;=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w,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066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비교군 에이전트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제안 모델의 성능을 비교하기 위한 강력한 베이스라인인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알고리즘을 구현합니다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클래스는 논문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2.4.1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절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설명하는 </a:t>
            </a: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충실히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현재 관찰된 프록시 변수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context(W)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입력받아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UCB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계산 공식에 따라 최적의 행동을 선택합니다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update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선택한 행동의 결과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바탕으로 내부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(A, b)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업데이트하여 점진적으로 학습합니다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8CC7-706B-C342-8A22-7D805160C6EE}"/>
              </a:ext>
            </a:extLst>
          </p:cNvPr>
          <p:cNvSpPr/>
          <p:nvPr/>
        </p:nvSpPr>
        <p:spPr>
          <a:xfrm>
            <a:off x="885346" y="3006685"/>
            <a:ext cx="726805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LinUCBAgent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n_arms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n_dims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W_DIM,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alpha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1.0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.n_dims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.alpha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n_dims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alpha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np.identity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n_dims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)];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n_dims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)]</a:t>
            </a:r>
          </a:p>
          <a:p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context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context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context.reshape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p_t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arm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A_inv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np.linalg.inv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[arm]); theta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A_inv.dot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[arm])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p_t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[arm]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theta.T.dot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(context)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.alpha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np.sqrt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context.T.dot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A_inv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).dot(context))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p_t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context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context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context.reshape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);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np.outer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(context, context)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context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86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 구성 요소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(Sampling, VAE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클래스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 방식의 핵심인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Variational Autoencoder(VAE)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모델을 구성하는 클래스들입니다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Sampling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VAE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학습을 가능하게 하는 핵심 기술인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재매개변수화 트릭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인코더가 예측한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평균과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분산으로부터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확률적으로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샘플링하는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과정입니다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케라스의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Model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클래스를 상속받아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 전체를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__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init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__: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모델과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KL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손실의 가중치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beta_weight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입력받습니다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train_step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VAE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독특한 손실 함수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재구성 손실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+ KL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발산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그래디언트를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계산하여 모델을 업데이트하는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로직을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직접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@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tf.function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데코레이터는 이 과정을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텐서플로우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그래프로 컴파일하여 실행 속도를 높여줍니다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self.trainable_weights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업데이트하는 부분은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동결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아이디어를 구현하는 핵심입니다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B5CDCF-E153-2C46-A78E-862AEBFE8EDA}"/>
              </a:ext>
            </a:extLst>
          </p:cNvPr>
          <p:cNvSpPr/>
          <p:nvPr/>
        </p:nvSpPr>
        <p:spPr>
          <a:xfrm>
            <a:off x="885346" y="2933700"/>
            <a:ext cx="742045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Sampling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layers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Layer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call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inputs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inputs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batch, dim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tf.shape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tf.shape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epsilon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K.random_normal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shape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(batch, dim))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tf.exp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epsilon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beta_weight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**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kwargs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super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(VAE,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).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**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kwargs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.beta_weight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encoder, decoder,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beta_weight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.total_loss_tracker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tf.keras.metrics.Mean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.reconstruction_loss_tracker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tf.keras.metrics.Mean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.kl_loss_tracker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tf.keras.metrics.Mean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@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property</a:t>
            </a:r>
          </a:p>
          <a:p>
            <a:pPr lvl="1"/>
            <a:endParaRPr lang="en" altLang="ko-KR" sz="1200" dirty="0">
              <a:solidFill>
                <a:srgbClr val="4EC9B0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metrics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.total_loss_tracker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.reconstruction_loss_tracker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  <a: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.kl_loss_tracker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@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tf.function</a:t>
            </a:r>
            <a:endParaRPr lang="en" altLang="ko-KR" sz="1200" dirty="0">
              <a:solidFill>
                <a:srgbClr val="DCDCAA"/>
              </a:solidFill>
              <a:latin typeface="IBM Plex Sans KR" panose="020B0503050203000203" pitchFamily="34" charset="-127"/>
            </a:endParaRPr>
          </a:p>
          <a:p>
            <a:pPr lvl="1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train_step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with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tf.GradientTape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tape: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(data)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tf.reduce_sum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tf.square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(data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reconstruction),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tf.square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tf.exp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tf.reduce_sum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.beta_weight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grads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tape.gradient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.trainable_weights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.optimizer.apply_gradients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zip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(grads,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.trainable_weights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.total_loss_tracker.update_state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.reconstruction_loss_tracker.update_state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.kl_loss_tracker.update_state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{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m.name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m.result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.metrics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}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165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제안 모델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- VAE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방식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논문의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구현한 최종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사전 훈련된 인코더를 사용하여 숨은 요인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추론하고 행동합니다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__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init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__: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에이전트를 생성할 때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미리 훈련된 인코더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pre_trained_encoder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필수적으로 요구합니다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에이전트의 핵심 동작입니다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관찰된 프록시 변수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context_w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입력받습니다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self.encoder.predict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호출하여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로부터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여기서는 평균값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z_mean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사용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추론합니다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추론된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inferred_z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부호를 보고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논문에서 가정한 실제 보상 규칙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(Z&gt;=0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이면 행동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따라 최종 행동을 결정합니다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불안정한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Q-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 훈련을 생략한 논문의 실험 파트 단순화와 동일한 방식입니다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EE2F5-F925-D347-BD5D-1E4907BF6832}"/>
              </a:ext>
            </a:extLst>
          </p:cNvPr>
          <p:cNvSpPr/>
          <p:nvPr/>
        </p:nvSpPr>
        <p:spPr>
          <a:xfrm>
            <a:off x="901675" y="2999601"/>
            <a:ext cx="9144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pre_trained_encoder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pre_trained_encoder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context_w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_, _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.encoder.predict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context_w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verbose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inferred_z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inferred_z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&gt;=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</a:p>
          <a:p>
            <a:pPr lvl="2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context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pass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576F3-1967-8540-A367-3F4DE6345D52}"/>
              </a:ext>
            </a:extLst>
          </p:cNvPr>
          <p:cNvSpPr/>
          <p:nvPr/>
        </p:nvSpPr>
        <p:spPr>
          <a:xfrm>
            <a:off x="609600" y="514350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6.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온라인 시뮬레이션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3EB2E2-90A1-A445-A905-DA7327263976}"/>
              </a:ext>
            </a:extLst>
          </p:cNvPr>
          <p:cNvSpPr/>
          <p:nvPr/>
        </p:nvSpPr>
        <p:spPr>
          <a:xfrm>
            <a:off x="885346" y="5428460"/>
            <a:ext cx="13745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run_online_simulation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사전 훈련된 에이전트 한 명을 데리고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타겟 환경에서 경기를 진행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역할을 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지정된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동안 에이전트가 환경과 상호작용하며 내리는 결정과 그 결과를 기록하여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최종적으로 해당 에이전트의 성능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후회 기록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반환합니다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DF5828-0E2B-CD40-862F-9A508ACD20D2}"/>
              </a:ext>
            </a:extLst>
          </p:cNvPr>
          <p:cNvSpPr/>
          <p:nvPr/>
        </p:nvSpPr>
        <p:spPr>
          <a:xfrm>
            <a:off x="8856955" y="6515100"/>
            <a:ext cx="875298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사전 훈련된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평가를 진행할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env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평가할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 루프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횟수만큼 다음 과정을 반복합니다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get_context_and_optimal_action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타겟 환경으로부터 현재 관찰할 수 있는 프록시 변수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w_current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후회 계산을 위한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내부적인 정답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받습니다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agent.choose_action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에이전트는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w_current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만을 보고 자신의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로직에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따라 행동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chosen_action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get_reward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결정된 행동이 정답과 맞는지 비교하여 보상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(reward)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받습니다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온라인 업데이트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에이전트의 경우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환경에서의 경험을 바탕으로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update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통해 자신의 모델을 계속 개선합니다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사전 훈련만 사용하므로 이 과정이 없습니다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후회 기록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매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스텝마다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발생한 후회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(regret)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계속 더하여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cumulative_regret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업데이트한 뒤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regret_history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리스트에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반환 값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동안 기록된 누적 후회의 변화 과정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regret_history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리스트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반환합니다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리스트가 그래프를 그리는 데 사용됩니다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A50C1-7B4B-594E-A8A8-8246093A2EDD}"/>
              </a:ext>
            </a:extLst>
          </p:cNvPr>
          <p:cNvSpPr/>
          <p:nvPr/>
        </p:nvSpPr>
        <p:spPr>
          <a:xfrm>
            <a:off x="661736" y="61342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7E74B0-55D3-1C4F-8C16-DF1A3F3CA321}"/>
              </a:ext>
            </a:extLst>
          </p:cNvPr>
          <p:cNvSpPr/>
          <p:nvPr/>
        </p:nvSpPr>
        <p:spPr>
          <a:xfrm>
            <a:off x="8948057" y="61341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FBBC2B-9D01-F94C-9D5C-E185617D04E6}"/>
              </a:ext>
            </a:extLst>
          </p:cNvPr>
          <p:cNvSpPr/>
          <p:nvPr/>
        </p:nvSpPr>
        <p:spPr>
          <a:xfrm>
            <a:off x="863963" y="6538556"/>
            <a:ext cx="7289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run_online_simulation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[]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(steps):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w_current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w_current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isinstance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(agent,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w_current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reward)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regret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regret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regret_history.append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411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7.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메인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실행부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if __name__ == '__main__’:)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뒤에 계속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6183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if __name__ == '__main__':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블록은 스크립트가 직접 실행될 때 작동하는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시작점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총감독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실험 전체를 위한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필요한 사전 훈련을 수행하며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run_online_simulation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함수를 호출하여 에이전트들의 성능을 평가하고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결과를 그래프로 시각화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64368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E243FD-FD6D-A74D-BF56-8CD3A94C6609}"/>
              </a:ext>
            </a:extLst>
          </p:cNvPr>
          <p:cNvSpPr/>
          <p:nvPr/>
        </p:nvSpPr>
        <p:spPr>
          <a:xfrm>
            <a:off x="885346" y="2822793"/>
            <a:ext cx="7039454" cy="760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__name__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'__main__'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TRAIN_SAMPLES = 5000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DECODER_EPOCHS = 30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VAE_EPOCHS = 50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BETA = 0.1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EVAL_STEPS_2 = 1000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NUM_RUNS_2 = 5</a:t>
            </a:r>
          </a:p>
          <a:p>
            <a:pPr lvl="1">
              <a:lnSpc>
                <a:spcPts val="1425"/>
              </a:lnSpc>
            </a:pP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# 1)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디코더 훈련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소스 도메인 데이터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print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"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디코더 훈련 중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..."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z_source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w_source = generate_data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TRAIN_SAMPLES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SOURCE_Z_MEAN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SOURCE_Z_STD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                              </a:t>
            </a: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nonlinear_strength=NONLINEAR_STRENGTH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/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decoder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shape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(Z_DIM,)); 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)(x);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(W_DIM)(x)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Model(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"decoder"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decoder_model.compile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optimizer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adam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loss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mse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decoder_model.fit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epochs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DECODER_EPOCHS,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batch_size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verbose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decoder_model.save_weights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'decoder_weights.weights.h5'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ko-KR" altLang="en-US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디코더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 훈련 완료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."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2.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Causal VAE(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인코더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타겟 데이터 사용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"Causal VAE(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인코더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훈련 중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..."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_,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w_target_train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generate_data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(TRAIN_SAMPLES, TARGET_Z_MEAN, TARGET_Z_STD)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shape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(W_DIM,)); 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)(x);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(Z_DIM)(x);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(Z_DIM)(x)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Sampling()([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encoder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Model(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z],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"encoder"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Model(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decoder_for_vae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causal_decoder.load_weights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'decoder_weights.weights.h5'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causal_decoder.trainable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VAE(encoder,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beta_weight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BETA)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vae.compile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optimizer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tf.keras.optimizers.Adam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vae.fit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w_target_train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epochs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VAE_EPOCHS,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batch_size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verbose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"Causal VAE(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인코더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훈련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34" charset="-127"/>
              </a:rPr>
              <a:t>완료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34" charset="-127"/>
              </a:rPr>
              <a:t>."</a:t>
            </a:r>
            <a:r>
              <a:rPr lang="en-US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  <a:endParaRPr lang="en-US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E5C80E-1026-1743-8896-1171EE8DD321}"/>
              </a:ext>
            </a:extLst>
          </p:cNvPr>
          <p:cNvSpPr/>
          <p:nvPr/>
        </p:nvSpPr>
        <p:spPr>
          <a:xfrm>
            <a:off x="8001000" y="2749034"/>
            <a:ext cx="96774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3.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소스 데이터 사용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단순 전이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모델 훈련 중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..."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ContinuousCausalBanditEnv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linucb_agent_source_trained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(TRAIN_SAMPLES):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w,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np.random.randint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); 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(action,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linucb_agent_source_trained.update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(w, action, reward)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훈련 완료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."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시뮬레이션 평가 단계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ContinuousCausalBanditEnv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True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{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[],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[],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[]}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(NUM_RUNS):</a:t>
            </a:r>
          </a:p>
          <a:p>
            <a:pPr lvl="2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D7BA7D"/>
                </a:solidFill>
                <a:latin typeface="IBM Plex Sans KR" panose="020B0503050203000203" pitchFamily="34" charset="-127"/>
              </a:rPr>
              <a:t>\n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---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평가 실행 </a:t>
            </a:r>
            <a:r>
              <a:rPr lang="en-US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i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NUM_RUNS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 ---"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pre_trained_encoder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].append(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run_online_simulation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EVAL_STEPS))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linucb_minus_agent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copy.deepcopy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linucb_agent_source_trained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].append(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run_online_simulation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linucb_minus_agent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EVAL_STEPS))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linucb_agent_target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].append(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run_online_simulation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linucb_agent_target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EVAL_STEPS))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--- 4.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결과 시각화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plt.figure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figsize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8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name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regrets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[name]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(regrets,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np.std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(regrets,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plt.plot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label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name)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plt.fill_between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(EVAL_STEPS),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alpha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plt.title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 Agent vs 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성능 비교 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VAE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논문 방식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16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plt.xlabel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'Steps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타겟 환경에서의 시간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plt.ylabel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'Cumulative Regret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누적 후회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plt.legend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plt.grid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True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plt.ylim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plt.show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26021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7.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메인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실행부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if __name__ == '__main__':)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6183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if __name__ == '__main__':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블록은 스크립트가 직접 실행될 때 작동하는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시작점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총감독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실험 전체를 위한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필요한 사전 훈련을 수행하며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run_online_simulation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함수를 호출하여 에이전트들의 성능을 평가하고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결과를 그래프로 시각화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B0AC91-0557-D14D-B4D7-B82937101B69}"/>
              </a:ext>
            </a:extLst>
          </p:cNvPr>
          <p:cNvSpPr/>
          <p:nvPr/>
        </p:nvSpPr>
        <p:spPr>
          <a:xfrm>
            <a:off x="885346" y="3009900"/>
            <a:ext cx="875298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사전 훈련 단계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 학습법을 정확히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데이터로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디코더를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데이터와 동결된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디코더로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데이터로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각각 훈련시킵니다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 단계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NUM_RUNS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횟수만큼 루프를 돌며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사전 훈련된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새로운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에이전트를 생성하여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run_online_simulation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함수로 성능을 평가하고 결과를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all_regrets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모든 실행 결과를 취합하여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에이전트별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평균 누적 후회와 표준편차를 계산하고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matplotlib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이용해 최종 비교 그래프를 생성합니다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fill_between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결과의 변동성을 시각적으로 보여주는 역할을 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BD909B-F38E-5842-8067-6891B517B0C3}"/>
              </a:ext>
            </a:extLst>
          </p:cNvPr>
          <p:cNvSpPr/>
          <p:nvPr/>
        </p:nvSpPr>
        <p:spPr>
          <a:xfrm>
            <a:off x="976448" y="26289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55316A-75D5-3992-6062-19FBFDD34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01" y="5981700"/>
            <a:ext cx="4795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983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702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시사점 및 의의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그래서 이 연구가 우리에게 주는 교훈은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952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결론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24000" y="382399"/>
            <a:ext cx="16455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485900"/>
            <a:ext cx="14430854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Intro: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지금까지 논문의 핵심 이론을 분석하고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가지 알고리즘을 직접 구현하여 그 효과를 검증해 보았습니다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연구와 구현 과정을 통해 얻을 수 있는 핵심적인 시사점은 다음과 같습니다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교훈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상관관계가 아닌 인과관계에 집중하라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단순히 데이터의 표면적인 상관관계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높은 점수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')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보고 정책을 결정하면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때문에 잘못된 판단을 내리기 쉽습니다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연구는 성공적인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시스템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 현실 세계의 의사결정 문제를 풀기 위해서는 데이터 이면의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왜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?'(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인과관계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반드시 이해하고 모델링해야 함을 강력하게 보여줍니다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교훈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‘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지식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찾아 안전하게 전이하라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환경이 변할 때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모든 지식을 무작정 전이하면 오히려 성능이 저하되는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발생할 수 있습니다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논문이 제안한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(Transportability)'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이론은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환경이 변해도 바뀌지 않는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인과 법칙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만을 선별하고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타겟 환경에 맞게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보정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하여 안전하게 지식을 전달하는 강력한 프레임워크를 제공합니다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1"/>
            <a:endParaRPr lang="en-US" altLang="ko-KR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교훈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3: </a:t>
            </a:r>
            <a:r>
              <a:rPr lang="ko-KR" altLang="en-US" sz="20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딥러닝은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복잡한 인과관계를 푸는 열쇠가 될 수 있다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구현 과정은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(VAE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단순 인코더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어떻게 복잡한 고차원 데이터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속에서 핵심적인 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추론해내는지를 명확히 보여주었습니다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전통적인 통계 방법만으로는 접근하기 어려웠던 복잡한 현실 세계의 인과 문제를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텐서플로우와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같은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기술로 해결할 수 있다는 가능성을 제시합니다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물론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연구 역시 모든 것을 해결해 주지는 못합니다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슬라이드에서는 이 연구가 가진 명확한 한계점과 앞으로의 연구 방향에 대해 살펴보겠습니다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653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한계점 및 향후 연구 방향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952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결론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24000" y="382399"/>
            <a:ext cx="16455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485900"/>
            <a:ext cx="14430854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연구의 명확한 한계점 및 극복 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(Limitations &amp; Extensions) 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논문은 새로운 방향을 제시했지만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다음과 같은 명확한 한계점을 가지고 있습니다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제한적인 </a:t>
            </a:r>
            <a:r>
              <a:rPr lang="ko-KR" altLang="en-US" sz="2000" b="1">
                <a:latin typeface="IBM Plex Sans KR" panose="020B0503050203000203" pitchFamily="50" charset="-127"/>
                <a:ea typeface="IBM Plex Sans KR" panose="020B0503050203000203" pitchFamily="50" charset="-127"/>
              </a:rPr>
              <a:t>실험 환경의 확장</a:t>
            </a:r>
            <a:r>
              <a:rPr lang="en-US" altLang="ko-KR" sz="2000" b="1"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ko-KR" altLang="en-US" sz="200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원 논문은 변수 간의 관계를 선형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(linear)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으로만 한정했으나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본 구현에서는 비선형 항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l-GR" altLang="ko-KR">
                <a:ea typeface="IBM Plex Sans KR" panose="020B0503050203000203" pitchFamily="50" charset="-127"/>
              </a:rPr>
              <a:t>λ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sin Z)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을 추가한 확장 실험을 수행했습니다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이를 통해 모델의 가정이 위배되는 비선형 환경에서도 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Causal Agent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가 일정 수준 이상의 성능을 유지함을 확인했습니다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50" charset="-127"/>
                <a:ea typeface="IBM Plex Sans KR" panose="020B0503050203000203" pitchFamily="50" charset="-127"/>
              </a:rPr>
              <a:t>다양한 교란 강도 검증</a:t>
            </a:r>
            <a:r>
              <a:rPr lang="en-US" altLang="ko-KR" sz="2000" b="1"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ko-KR" altLang="en-US" sz="200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2"/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기존의 고정된 교란 확률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(P(X'|Z)) 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설정을 넘어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교란 강도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l-GR" altLang="ko-KR">
                <a:ea typeface="IBM Plex Sans KR" panose="020B0503050203000203" pitchFamily="50" charset="-127"/>
              </a:rPr>
              <a:t>α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) 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파라미터를 도입하여 다양한 인과 구조 세기에서의 강건성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(Robustness)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을 확인했습니다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데이터에 한정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모든 실험은 실제 데이터가 아닌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저자가 직접 생성한 시뮬레이션 데이터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(synthesized data)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사용했습니다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실제 세계의 복잡성을 완전히 반영하지 못할 수 있습니다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향후 연구 방향 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(Future Work)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저자는 이러한 한계점을 극복하기 위해 다음과 같은 후속 연구들을 제안합니다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안정성 향상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기반 알고리즘 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성능 변동성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(high variance)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큰 문제를 해결해야 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VAE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대신 결정론적 오토인코더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(deterministic autoencoder)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사용하는 등의 방법을 제안합니다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비선형 구조에 대한 이론적 한계 규명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연구에서 실험적으로 확인한 비선형 환경에서의 성능 유지 현상에 대해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수학적으로 어느 정도의 비선형성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l-GR" altLang="ko-KR" sz="2000" b="1">
                <a:ea typeface="IBM Plex Sans KR" panose="020B0503050203000203" pitchFamily="50" charset="-127"/>
              </a:rPr>
              <a:t>λ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까지 커버 가능한지 이론적 한계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(Bound)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규명하는 연구가 필요합니다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복잡한 환경으로의 확장 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(MDP):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연구는 비교적 단순한 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문제에 한정되어 있습니다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아이디어를 상태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(State)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전이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(Transition)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존재하는 더 복잡한 강화학습 문제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(MDP)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확장하는 연구가 필요합니다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이러한 한계점에도 불구하고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연구는 인과 추론을 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강화학습에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접목하는 새로운 방향을 제시했다는 점에서 큰 의의를 가집니다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마지막으로 전체 내용을 요약하며 발표를 마치겠습니다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803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15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최종 결론 </a:t>
            </a:r>
            <a:r>
              <a:rPr lang="en-US" altLang="ko-KR" sz="2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" altLang="ko-KR" sz="2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Conclusion)</a:t>
            </a:r>
            <a:endParaRPr lang="ko-KR" altLang="en-US" sz="2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952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결론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24000" y="382399"/>
            <a:ext cx="16455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485900"/>
            <a:ext cx="1443085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Problem (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강화학습의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학습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환경이 변할 때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심각한 위험을 안고 있으며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근본 원인에는 관찰되지 않는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있습니다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단순히 데이터의 상관관계만 보는 기존 방식으로는 이 문제를 해결하기 어렵습니다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Solution (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해결책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논문은 이 문제를 해결하기 위해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',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 환경 간의 차이를 수학적으로 보정하는 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이론을 도입했습니다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바탕으로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단순한 환경을 위한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‘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1’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(VAE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등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이용해 복잡한 환경에 대응하는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두 가지 구체적인 해결책을 제시했습니다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Verification (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검증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개인적으로 논문의 핵심 아이디어를 재현하는 것을 넘어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강도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l-GR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α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변화와 비선형 구조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(sin Z)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도입한 확장 실험을 수행했습니다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결과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제안된 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모델의 가정이 위배되는 가혹한 환경에서도 기존 방법들 대비 부정적 전이를 효과적으로 방어하고 강건한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(Robust)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성능을 유지함을 입증했습니다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Takeaway (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메시지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결론적으로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연구는 단순히 데이터의 양에만 의존하는 것을 넘어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이면의 </a:t>
            </a:r>
            <a:r>
              <a:rPr lang="ko-KR" altLang="en-US" sz="24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구조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이해하는 것이 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AI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신뢰성과 강건성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(Robustness)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확보에 필수적임을 증명한 사례입니다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복잡하고 불확실한 현실 세계</a:t>
            </a:r>
            <a:r>
              <a:rPr lang="en-US" altLang="ko-KR" sz="24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(Real-world) </a:t>
            </a:r>
            <a:r>
              <a:rPr lang="ko-KR" altLang="en-US" sz="24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해결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위한 인과 강화학습의 실질적 가능성을 확인했습니다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87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1EA09A-161F-AEC8-893C-1DE4C1CC72EA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FA2228-7D7F-4472-DC8F-05B14FEF10B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559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 학습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Reinforcement Learning)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이란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BA0B3-A72F-CC92-991C-F16BDAA1DB5A}"/>
              </a:ext>
            </a:extLst>
          </p:cNvPr>
          <p:cNvSpPr txBox="1"/>
          <p:nvPr/>
        </p:nvSpPr>
        <p:spPr>
          <a:xfrm>
            <a:off x="609600" y="146546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IBM Plex Sans KR" panose="020B0503050203000203" pitchFamily="50" charset="-127"/>
                <a:ea typeface="IBM Plex Sans KR" panose="020B0503050203000203" pitchFamily="50" charset="-127"/>
                <a:cs typeface="Poppins ExtraBold" panose="00000900000000000000" pitchFamily="2" charset="0"/>
              </a:rPr>
              <a:t>개념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AD67-AD55-8C24-1ED2-0E1210504440}"/>
              </a:ext>
            </a:extLst>
          </p:cNvPr>
          <p:cNvSpPr txBox="1"/>
          <p:nvPr/>
        </p:nvSpPr>
        <p:spPr>
          <a:xfrm>
            <a:off x="1001484" y="1834798"/>
            <a:ext cx="11419115" cy="258532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최대 보상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달성하기 위해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어떤 행동이 최선인지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스스로 </a:t>
            </a: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방법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정답을 알려주는 지도 학습과 달리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행동의 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피드백 삼아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시행착오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겪으며 점차 더 나은 전략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(Policy)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찾는 것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구성 요소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학습하고 행동하는 주체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추천 시스템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Environment: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상호작용하는 환경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규칙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유저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Action: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특정 상태에서 취할 수 있는 행동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State: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인식하는 현재 상황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Reward: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행동한 결과로 받는 피드백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점수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성공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실패 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DBA3A-AD00-1C4B-BAB6-0AFBD347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89" y="4762500"/>
            <a:ext cx="7087211" cy="39865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F94A4C-96BF-0E44-977B-899B7BC9E44F}"/>
              </a:ext>
            </a:extLst>
          </p:cNvPr>
          <p:cNvSpPr/>
          <p:nvPr/>
        </p:nvSpPr>
        <p:spPr>
          <a:xfrm>
            <a:off x="571289" y="8520456"/>
            <a:ext cx="5363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https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://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www.ibm.com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kr-ko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think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topics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reinforcement-learning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077FC-39F4-C84B-A7C3-43A9E647DDF5}"/>
              </a:ext>
            </a:extLst>
          </p:cNvPr>
          <p:cNvSpPr txBox="1"/>
          <p:nvPr/>
        </p:nvSpPr>
        <p:spPr>
          <a:xfrm>
            <a:off x="609600" y="479832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IBM Plex Sans KR" panose="020B0503050203000203" pitchFamily="50" charset="-127"/>
                <a:ea typeface="IBM Plex Sans KR" panose="020B0503050203000203" pitchFamily="50" charset="-127"/>
                <a:cs typeface="Poppins ExtraBold" panose="00000900000000000000" pitchFamily="2" charset="0"/>
              </a:rPr>
              <a:t>도식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127BB5-D3FA-D043-A87A-FC63002D34EC}"/>
              </a:ext>
            </a:extLst>
          </p:cNvPr>
          <p:cNvSpPr/>
          <p:nvPr/>
        </p:nvSpPr>
        <p:spPr>
          <a:xfrm>
            <a:off x="9372600" y="6177127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 학습은 정답을 알려주는 지도 학습과 달리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b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행동을 한 뒤 그 결과에 따라 보상을 받으며 스스로 학습하는 인공지능을 의미함</a:t>
            </a:r>
            <a:b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예를 들어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여러 번 시행착오를 겪으면서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이길 확률이 높은 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찾아가는 과정이 바로 강화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학습임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C3CBC6E-9A8D-1241-A998-26686ADCD38A}"/>
              </a:ext>
            </a:extLst>
          </p:cNvPr>
          <p:cNvCxnSpPr>
            <a:cxnSpLocks/>
          </p:cNvCxnSpPr>
          <p:nvPr/>
        </p:nvCxnSpPr>
        <p:spPr>
          <a:xfrm flipH="1">
            <a:off x="7924800" y="6767856"/>
            <a:ext cx="9035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47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91B4-5930-6BA6-86E9-657FFAD6F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887D84-27A5-E1D4-028A-0C243E2D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3594E-8472-5F86-869F-D5C001F75A8C}"/>
              </a:ext>
            </a:extLst>
          </p:cNvPr>
          <p:cNvSpPr txBox="1"/>
          <p:nvPr/>
        </p:nvSpPr>
        <p:spPr>
          <a:xfrm>
            <a:off x="7871199" y="4520252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atin typeface="Arial" panose="020B0604020202020204" pitchFamily="34" charset="0"/>
                <a:cs typeface="Arial" panose="020B0604020202020204" pitchFamily="34" charset="0"/>
              </a:rPr>
              <a:t>E.O.D</a:t>
            </a:r>
            <a:endParaRPr lang="ko-KR" alt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18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8" y="952500"/>
            <a:ext cx="1097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MAB(Multi-Armed Bandit)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개념 및 딜레마 </a:t>
            </a:r>
            <a:endParaRPr lang="en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BA0B3-A72F-CC92-991C-F16BDAA1DB5A}"/>
              </a:ext>
            </a:extLst>
          </p:cNvPr>
          <p:cNvSpPr txBox="1"/>
          <p:nvPr/>
        </p:nvSpPr>
        <p:spPr>
          <a:xfrm>
            <a:off x="609600" y="146546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Poppins ExtraBold" panose="00000900000000000000" pitchFamily="2" charset="0"/>
              </a:rPr>
              <a:t>개념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AD67-AD55-8C24-1ED2-0E1210504440}"/>
              </a:ext>
            </a:extLst>
          </p:cNvPr>
          <p:cNvSpPr txBox="1"/>
          <p:nvPr/>
        </p:nvSpPr>
        <p:spPr>
          <a:xfrm>
            <a:off x="1001484" y="1834798"/>
            <a:ext cx="11419115" cy="26776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MAB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강화 학습의 가장 단순한 형태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여러 선택지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(arm)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중에서 보상이 가장 큰 것을 찾아가는 문제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하단 이미지 참조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핵심은 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(Explore)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 활용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(Exploit)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의 균형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새로운 선택지를 시도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활용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지금까지 보상이 가장 높았던 선택을 반복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응용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광고 노출 위치 선택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추천 콘텐츠 결정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난이도 조정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F94A4C-96BF-0E44-977B-899B7BC9E44F}"/>
              </a:ext>
            </a:extLst>
          </p:cNvPr>
          <p:cNvSpPr/>
          <p:nvPr/>
        </p:nvSpPr>
        <p:spPr>
          <a:xfrm>
            <a:off x="457200" y="9410700"/>
            <a:ext cx="1218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https://hackintoshrao.com/2017/12/12/the-exploration-exploitation-dilemma-in-multiarm-bandit-problem/;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 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https://i.stack.imgur.com/04Ggq.jpg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127BB5-D3FA-D043-A87A-FC63002D34EC}"/>
              </a:ext>
            </a:extLst>
          </p:cNvPr>
          <p:cNvSpPr/>
          <p:nvPr/>
        </p:nvSpPr>
        <p:spPr>
          <a:xfrm>
            <a:off x="871129" y="5313639"/>
            <a:ext cx="8155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슬롯머신 여러 개 중 하나를 선택 → 보상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동전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확인 → 점점 가장 좋은 </a:t>
            </a:r>
            <a:r>
              <a:rPr lang="ko-KR" altLang="en-US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머신을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찾아감</a:t>
            </a:r>
            <a:endParaRPr lang="en-US" altLang="ko-KR" sz="1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F7AFDD-61C8-D642-BDD1-2F1702E4C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43" y="5618093"/>
            <a:ext cx="7603673" cy="28568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7DF913-5278-624E-8B51-839A236AEB86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0B363B7F-CFF9-DC41-A449-73D3B3A9E50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B537C-4222-0D42-B006-A49F92886A8E}"/>
              </a:ext>
            </a:extLst>
          </p:cNvPr>
          <p:cNvSpPr/>
          <p:nvPr/>
        </p:nvSpPr>
        <p:spPr>
          <a:xfrm>
            <a:off x="9026430" y="1485447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가지 상충되는 전략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딜레마의 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3FE0D-5D16-734F-B44C-6DD8AEF433B4}"/>
              </a:ext>
            </a:extLst>
          </p:cNvPr>
          <p:cNvSpPr/>
          <p:nvPr/>
        </p:nvSpPr>
        <p:spPr>
          <a:xfrm>
            <a:off x="9200597" y="1834798"/>
            <a:ext cx="82492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과도한 탐색의 위험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이미 최적의 선택지를 찾았음에도 불구하고 계속 새로운 시도를 하느라 보상을 제대로 얻지 못하는 비효율이 발생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과도한 활용의 위험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초반에 우연히 좋은 보상을 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차선책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갇혀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실제로는 더 좋은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최선책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발견할 기회를 영원히 놓칠 수 있음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따라서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MAB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해결의 핵심은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활용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사이의 최적의 균형점을 찾아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장기적인 보상을 최대화하는 알고리즘을 설계하는 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4BC90-A00F-B44B-84C4-1860B6D19FD4}"/>
              </a:ext>
            </a:extLst>
          </p:cNvPr>
          <p:cNvSpPr txBox="1"/>
          <p:nvPr/>
        </p:nvSpPr>
        <p:spPr>
          <a:xfrm>
            <a:off x="609600" y="49101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Poppins ExtraBold" panose="00000900000000000000" pitchFamily="2" charset="0"/>
              </a:rPr>
              <a:t>예시</a:t>
            </a: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618D416-5ECF-6E4F-B960-FB994077219B}"/>
              </a:ext>
            </a:extLst>
          </p:cNvPr>
          <p:cNvCxnSpPr>
            <a:cxnSpLocks/>
          </p:cNvCxnSpPr>
          <p:nvPr/>
        </p:nvCxnSpPr>
        <p:spPr>
          <a:xfrm>
            <a:off x="8915400" y="1409700"/>
            <a:ext cx="0" cy="754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96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77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Confounder: MAB</a:t>
            </a:r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더 복잡하게 만드는 숨은 요인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CB3289-51FF-2442-B32A-EE0ED5EE2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442023"/>
              </p:ext>
            </p:extLst>
          </p:nvPr>
        </p:nvGraphicFramePr>
        <p:xfrm>
          <a:off x="10515600" y="5989377"/>
          <a:ext cx="7160765" cy="2278323"/>
        </p:xfrm>
        <a:graphic>
          <a:graphicData uri="http://schemas.openxmlformats.org/drawingml/2006/table">
            <a:tbl>
              <a:tblPr/>
              <a:tblGrid>
                <a:gridCol w="1828104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3889306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</a:t>
                      </a:r>
                      <a:r>
                        <a:rPr lang="en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onfounder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462721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🎮 게임 난이도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유저 숙련도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숙련 유저일수록 높은 점수 → 정책 과대평가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462721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📱 광고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시간대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낮 시간대 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클릭률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↑→  광고 성과 착시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809762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💬 추천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콘텐츠 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인기 항목일수록 노출 자체가 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클릭률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EC62393-5B3A-9545-A6B4-379C2019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774" y="856223"/>
            <a:ext cx="4936226" cy="49362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11A6C0-5968-4649-8FE8-FFB82FB1C4C6}"/>
              </a:ext>
            </a:extLst>
          </p:cNvPr>
          <p:cNvSpPr/>
          <p:nvPr/>
        </p:nvSpPr>
        <p:spPr>
          <a:xfrm>
            <a:off x="12776530" y="5140878"/>
            <a:ext cx="43556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https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://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thosenerdygirls.org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confounding-variables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FFE2E1-37AA-C84E-839E-6582A4F461F8}"/>
              </a:ext>
            </a:extLst>
          </p:cNvPr>
          <p:cNvSpPr/>
          <p:nvPr/>
        </p:nvSpPr>
        <p:spPr>
          <a:xfrm>
            <a:off x="13546579" y="1332205"/>
            <a:ext cx="1410350" cy="499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endParaRPr kumimoji="1" lang="ko-KR" altLang="en-US" sz="2400" b="1" dirty="0">
              <a:solidFill>
                <a:schemeClr val="tx1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C1EB9D-1398-E34C-914D-CA258B066565}"/>
              </a:ext>
            </a:extLst>
          </p:cNvPr>
          <p:cNvSpPr/>
          <p:nvPr/>
        </p:nvSpPr>
        <p:spPr>
          <a:xfrm>
            <a:off x="12175021" y="3266938"/>
            <a:ext cx="1410350" cy="499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endParaRPr kumimoji="1" lang="ko-KR" altLang="en-US" sz="2400" b="1" dirty="0">
              <a:solidFill>
                <a:schemeClr val="tx1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1578B8-8947-6246-B9F7-83D5A4AEC797}"/>
              </a:ext>
            </a:extLst>
          </p:cNvPr>
          <p:cNvSpPr/>
          <p:nvPr/>
        </p:nvSpPr>
        <p:spPr>
          <a:xfrm>
            <a:off x="14954370" y="3266938"/>
            <a:ext cx="1410350" cy="499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Y</a:t>
            </a:r>
            <a:endParaRPr kumimoji="1" lang="ko-KR" altLang="en-US" sz="2400" b="1" dirty="0">
              <a:solidFill>
                <a:schemeClr val="tx1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00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그런데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MAB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딜레마 문제를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과거에 쌓인 데이터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풀려고 하면 어떻게 될까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00874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설명한 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활용 딜레마는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직접 환경과 상호작용하며 데이터를 실시간으로 쌓을 때의 문제입니다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하지만 많은 현실적인 상황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 과거에 이미 쌓인 로그 데이터를 활용해 새로운 정책을 만들려는 경우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복잡한 문제가 발생합니다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오른쪽 그림처럼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우리가 관찰하는 보상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(Y)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뿐만 아니라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 데이터에서 어떤 행동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선택되었는지에도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영향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미칩니다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때문에 과거 데이터만 보면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사이의 순수한 효과를 착각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하게 되어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활용 딜레마를 푸는 것을 훨씬 더 어렵게 만듭니다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958590"/>
            <a:ext cx="9144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과거 로그 데이터는 결코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랜덤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하지 않다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서비스 로그는 우리가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위해 무작위로 수집한 데이터가 아닙니다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과거의 시스템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 정책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특정한 규칙에 따라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유저에게 행동을 적용한 결과물입니다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때문에 데이터 자체가 이미 한쪽으로 편향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(Bias)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되어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편향의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Confounder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편향을 유발하는 보이지 않는 요인이 바로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에이전트의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모두에 영향을 미쳐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둘 사이에 거짓된 상관관계를 만듭니다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Confounder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MAB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문제를 어떻게 더 어렵게 만드는가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🎮 게임 난이도 조정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유저 숙련도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과거 로그에는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숙련 유저에게 어려운 난이도를 부여한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데이터가 많을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데이터만 보고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난이도가 점수가 높네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-&gt;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난이도는 좋은 정책이다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!"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라고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잘못된 결론을 내리게 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숙련도라는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요인을 무시했기 때문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📱 광고 노출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시간대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과거에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구매율 높은 낮 시간대에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광고를 집중 노출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했다면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로그 데이터만으로는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광고 자체가 효과가 좋은 것인지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아니면 단순히 좋은 시간대에 노출되었기 때문인지 구분할 수 없습니다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741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47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심화 이론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"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왜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</a:t>
            </a:r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찾는 과학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11A6C0-5968-4649-8FE8-FFB82FB1C4C6}"/>
              </a:ext>
            </a:extLst>
          </p:cNvPr>
          <p:cNvSpPr/>
          <p:nvPr/>
        </p:nvSpPr>
        <p:spPr>
          <a:xfrm>
            <a:off x="12252576" y="6137406"/>
            <a:ext cx="5387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https://redocument-1910.medium.com/%EC%9D%B8%EA%B3%BC%EA%B4%80%EA%B3%84-%EB%B6%84%EC%84%9D%EC%9D%98-%EC%96%B4%EB%A0%A4%EC%9B%80-b92a03bd1196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Casaul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Inference(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우리는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때문에 데이터가 편향될 수 있음을 봤습니다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그렇다면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어떻게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가짜 연관성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속지 않고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알아낼 수 있을까요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해답은 인과 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Inference)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5A8758-6036-5941-BE29-B0457FD6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324" y="1766606"/>
            <a:ext cx="6345419" cy="42912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044252"/>
            <a:ext cx="101346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상관관계에 속지 않기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“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아이스크림과 상어 공격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오른쪽 그림 참조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여름철 데이터 분석 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 판매량이 증가하면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상어 공격 횟수도 증가한다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강한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상관관계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나타남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잘못된 결론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아이스크림이 상어를 유인하는가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혹은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상어 공격을 막기 위해 아이스크림 판매를 금지해야 하는가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 -&gt;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물론 아닙니다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원인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더운 날씨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숨겨진 요인이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 구매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해수욕객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증가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상어 공격 확률 증가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)’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모두 유발하는 공통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원인임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추론의 핵심 도구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vs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중재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추론은 이처럼 숨겨진 원인을 밝히기 위해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단순히 보는 것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직접 해보는 것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수학적으로 구분합니다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(Observation): P(Y|X)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“X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조건의 데이터를 필터링해서 봤더니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확률은 어땠나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?”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데이터가 생성된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과거의 맥락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종속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 예시에서 우리가 본 데이터는 바로 이 관찰 데이터입니다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중재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(Intervention): P(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Y|do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다른 모든 조건을 통제하고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강제로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행동을 했을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확률은 어떻게 변할까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 -&gt;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이것이 바로 행동의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순수한 인과 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날씨와 상관없이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년 내내 모든 사람에게 아이스크림을 강제로 먹인다면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상어 공격 횟수가 과연 증가할까요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-&gt;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아닐 겁니다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에이전트가 최적의 정책을 찾기 위해 필요한 정보는 관찰 확률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P(Y|X)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아니라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바로 이 중재 확률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Y|do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논문은 바로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do-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연산자와 인과 추론의 원리를 사용하여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편향된 관찰 데이터로부터 행동의 순수한 효과를 추정해내는 방법을 제안합니다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그리고 그 핵심적인 이론적 도구가 바로 다음 장에서 설명할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895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883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심화 이론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 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지식을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번역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질문과 정의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9858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우리는 이제 행동의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P(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Y|do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알아내야 한다는 것을 이해했습니다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그런데 만약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마음껏 실험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중재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하며 완벽한 인과관계를 알아낼 수 있는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(Source Domain)'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정책을 적용해야 하지만 데이터가 다르거나 실험이 제한적인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(Target Domain)'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분리되어 있다면 어떻게 해야 할까요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 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A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국가 임상시험 결과를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B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국가에 적용할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342799"/>
            <a:ext cx="12268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가능성이란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환경에서 발견한 인과관계를 타겟 환경의 특성에 맞게 수학적으로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번역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하거나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인과 추론의 한 분야입니다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가정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두 환경의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분포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모습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달라도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근본을 이루는 인과 법칙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동일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하다는 가정에서 출발합니다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쉽게 이해하기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셰프의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레시피 번역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(Source Domain):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재료가 풍부하고 표준화된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테스트 키친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여기서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셰프는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수많은 실험을 통해 완벽한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파스타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레시피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환경의 인과관계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개발합니다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(Target Domain):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식자재 특성이 조금 다른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토마토가 더 달고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소금이 더 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해외 레스토랑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발생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테스트 키친의 레시피를 그대로 해외 레스토랑에서 사용하면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음식이 너무 달거나 짜게 만들어짐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가능성의 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해외 식자재의 특성 차이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분포 차이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정확히 분석하여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 레시피의 소금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설탕 양을 조절하는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변환 규칙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제공하는 것과 같음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변환 규칙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 다이어그램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(Selection Diagram)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변환 규칙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찾기 위해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추론에서는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 다이어그램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시각적 도구를 사용합니다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작동 방식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기존의 인과 그래프 위에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환경이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다른지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명시하는 특별한 노드인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 노드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(S)'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추가합니다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논문의 문제에서는 교란 변수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분포만 다르므로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노드가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노드를 가리키도록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"S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값에 따라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특성이 바뀐다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의미입니다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새로운 다이어그램에 인과 추론의 규칙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(do-calculus)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적용하여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환경의 인과 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</a:t>
            </a:r>
            <a:r>
              <a:rPr lang="en-US" altLang="ko-KR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target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​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∣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do(X)))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우리가 아는 값들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환경의 인과관계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환경의 관찰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표현하는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 Formula)’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유도해냅니다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결론적으로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 이론은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환경이 어떻게 다른지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명시적으로 모델링하고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바탕으로 지식을 안전하게 이식할 수학적 공식을 제공하는 강력한 도구입니다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장에서는 이 이론을 이용해 논문이 실제로 어떻게 부정적 전이 문제를 해결하는지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구체적인 알고리즘을 통해 살펴보겠습니다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D49E4D-658A-7A43-9214-6815CE68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00" y="6712952"/>
            <a:ext cx="3657600" cy="22733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9A4627-DC90-7E4B-924A-5E9330841E8F}"/>
              </a:ext>
            </a:extLst>
          </p:cNvPr>
          <p:cNvSpPr/>
          <p:nvPr/>
        </p:nvSpPr>
        <p:spPr>
          <a:xfrm>
            <a:off x="13639800" y="8986253"/>
            <a:ext cx="2438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본 논문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19p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3.3.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44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75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공식화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논문이 풀어야 할 구체적인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번역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질문과 정의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9858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설명한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이론을 이제 이 논문이 다루는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미관측 교란 변수가 있는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문제에 적용해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상황은 다음과 같이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개의 도메인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 명확하게 정의됩니다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4550398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개의 세상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도메인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vs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도메인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문제의 핵심 가정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공통점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법칙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레시피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구조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두 도메인 모두 변수들 간의 인과관계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모양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동일합니다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메커니즘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영향을 미치는 방식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(P(X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∣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Z),P(Y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∣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X,Z))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도 동일합니다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이것이 바로 우리가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시키고 싶은 핵심 지식입니다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차이점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변화하는 현실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다른 식자재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변수 분포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두 도메인 간의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유일한 차이점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숨겨진 교란 변수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</a:t>
            </a:r>
            <a:r>
              <a:rPr lang="en-US" altLang="ko-KR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source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​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/>
              <a:t> ≠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</a:t>
            </a:r>
            <a:r>
              <a:rPr lang="en-US" altLang="ko-KR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target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​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(Z))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실험실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숙련된 유저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90%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였는데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서비스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초보 유저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궁극적인 질문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(The Ultimate Research Question)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학습한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인과관계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교란 변수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보이지 않고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분포마저 다른 타겟 환경에서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최적의 행동을 찾을 수 있을까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피할 수 있을까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까다로운 질문에 답하기 위해 논문은 두 가지 구체적인 알고리즘을 제안합니다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장부터 이 스마트한 해결책들을 하나씩 살펴보겠습니다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F1A6235-39A5-AA4E-B889-3160C39CA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660895"/>
              </p:ext>
            </p:extLst>
          </p:nvPr>
        </p:nvGraphicFramePr>
        <p:xfrm>
          <a:off x="1153490" y="3177476"/>
          <a:ext cx="9590710" cy="2575624"/>
        </p:xfrm>
        <a:graphic>
          <a:graphicData uri="http://schemas.openxmlformats.org/drawingml/2006/table">
            <a:tbl>
              <a:tblPr/>
              <a:tblGrid>
                <a:gridCol w="5388317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4202393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</a:tblGrid>
              <a:tr h="24602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소스 도메인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Source Domain)</a:t>
                      </a:r>
                    </a:p>
                  </a:txBody>
                  <a:tcPr marL="20015" marR="20015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타겟 도메인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Target Domain)</a:t>
                      </a:r>
                    </a:p>
                  </a:txBody>
                  <a:tcPr marL="0" marR="0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2460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모든 것을 볼 수 있는 실험실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</a:txBody>
                  <a:tcPr marL="20015" marR="20015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일부만 보이는 현실 세계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</a:txBody>
                  <a:tcPr marL="0" marR="0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6944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특징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: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숨은 요인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(Z),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행동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(X),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보상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(Y)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모두 관찰 가능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마음껏 실험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중재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하며 인과관계를 완벽히 학습할 수 있음</a:t>
                      </a:r>
                    </a:p>
                  </a:txBody>
                  <a:tcPr marL="20015" marR="20015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특징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: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숨은 요인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(Z)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은 관찰 불가능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우리는 행동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(X)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과 보상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(Y)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만 볼 수 있음</a:t>
                      </a:r>
                    </a:p>
                  </a:txBody>
                  <a:tcPr marL="0" marR="0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918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인과 그래프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: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Z → X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숨은 요인이 행동 경향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에 영향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)</a:t>
                      </a:r>
                      <a:endParaRPr lang="en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Z → Y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숨은 요인이 보상에 영향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)</a:t>
                      </a:r>
                      <a:endParaRPr lang="en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X → Y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우리의 결정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가 보상에 영향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)</a:t>
                      </a:r>
                      <a:endParaRPr lang="en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</a:txBody>
                  <a:tcPr marL="20015" marR="20015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인과 그래프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: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구조는 소스 도메인과 동일</a:t>
                      </a:r>
                    </a:p>
                  </a:txBody>
                  <a:tcPr marL="0" marR="0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00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18876</TotalTime>
  <Words>16505</Words>
  <Application>Microsoft Office PowerPoint</Application>
  <PresentationFormat>사용자 지정</PresentationFormat>
  <Paragraphs>1263</Paragraphs>
  <Slides>40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KoPubWorldDotum_Pro Light</vt:lpstr>
      <vt:lpstr>Arial</vt:lpstr>
      <vt:lpstr>IBM Plex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YONGMIN KIM</dc:creator>
  <cp:lastModifiedBy>YONGMIN KIM</cp:lastModifiedBy>
  <cp:revision>773</cp:revision>
  <cp:lastPrinted>2024-10-28T03:32:05Z</cp:lastPrinted>
  <dcterms:created xsi:type="dcterms:W3CDTF">2006-08-16T00:00:00Z</dcterms:created>
  <dcterms:modified xsi:type="dcterms:W3CDTF">2025-12-06T15:19:49Z</dcterms:modified>
</cp:coreProperties>
</file>